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0" r:id="rId2"/>
    <p:sldId id="321" r:id="rId3"/>
    <p:sldId id="322" r:id="rId4"/>
    <p:sldId id="323" r:id="rId5"/>
    <p:sldId id="324" r:id="rId6"/>
    <p:sldId id="325" r:id="rId7"/>
    <p:sldId id="326" r:id="rId8"/>
    <p:sldId id="327" r:id="rId9"/>
    <p:sldId id="328" r:id="rId10"/>
    <p:sldId id="329" r:id="rId11"/>
    <p:sldId id="330" r:id="rId12"/>
    <p:sldId id="332" r:id="rId13"/>
    <p:sldId id="333" r:id="rId14"/>
    <p:sldId id="334" r:id="rId15"/>
    <p:sldId id="335" r:id="rId16"/>
    <p:sldId id="336" r:id="rId17"/>
    <p:sldId id="338" r:id="rId18"/>
    <p:sldId id="339" r:id="rId19"/>
    <p:sldId id="340" r:id="rId20"/>
    <p:sldId id="341" r:id="rId21"/>
    <p:sldId id="342" r:id="rId22"/>
    <p:sldId id="343" r:id="rId23"/>
    <p:sldId id="344" r:id="rId24"/>
    <p:sldId id="345" r:id="rId25"/>
    <p:sldId id="346" r:id="rId26"/>
    <p:sldId id="347" r:id="rId27"/>
    <p:sldId id="349" r:id="rId28"/>
    <p:sldId id="348" r:id="rId29"/>
    <p:sldId id="350" r:id="rId30"/>
    <p:sldId id="351" r:id="rId31"/>
    <p:sldId id="352" r:id="rId32"/>
    <p:sldId id="353" r:id="rId33"/>
    <p:sldId id="354" r:id="rId34"/>
    <p:sldId id="355" r:id="rId35"/>
    <p:sldId id="356" r:id="rId36"/>
    <p:sldId id="357" r:id="rId37"/>
    <p:sldId id="358" r:id="rId38"/>
    <p:sldId id="359" r:id="rId39"/>
    <p:sldId id="360" r:id="rId40"/>
    <p:sldId id="361" r:id="rId41"/>
    <p:sldId id="362" r:id="rId42"/>
    <p:sldId id="363" r:id="rId43"/>
    <p:sldId id="364" r:id="rId44"/>
    <p:sldId id="365" r:id="rId45"/>
    <p:sldId id="366" r:id="rId46"/>
    <p:sldId id="367" r:id="rId47"/>
    <p:sldId id="36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8" autoAdjust="0"/>
    <p:restoredTop sz="94660"/>
  </p:normalViewPr>
  <p:slideViewPr>
    <p:cSldViewPr snapToGrid="0">
      <p:cViewPr varScale="1">
        <p:scale>
          <a:sx n="63" d="100"/>
          <a:sy n="63" d="100"/>
        </p:scale>
        <p:origin x="22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ADBEB-515C-D05C-49CB-4E823ABAC8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B9EC4A-0872-1337-1EC6-161D4019F5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74ED8F-9DBC-AF9D-66FC-0DA05CCFA5D9}"/>
              </a:ext>
            </a:extLst>
          </p:cNvPr>
          <p:cNvSpPr>
            <a:spLocks noGrp="1"/>
          </p:cNvSpPr>
          <p:nvPr>
            <p:ph type="dt" sz="half" idx="10"/>
          </p:nvPr>
        </p:nvSpPr>
        <p:spPr/>
        <p:txBody>
          <a:bodyPr/>
          <a:lstStyle/>
          <a:p>
            <a:fld id="{1F5AC9DD-5466-41EC-97D8-BC4CC9ED1B31}" type="datetimeFigureOut">
              <a:rPr lang="en-US" smtClean="0"/>
              <a:t>5/17/2024</a:t>
            </a:fld>
            <a:endParaRPr lang="en-US"/>
          </a:p>
        </p:txBody>
      </p:sp>
      <p:sp>
        <p:nvSpPr>
          <p:cNvPr id="5" name="Footer Placeholder 4">
            <a:extLst>
              <a:ext uri="{FF2B5EF4-FFF2-40B4-BE49-F238E27FC236}">
                <a16:creationId xmlns:a16="http://schemas.microsoft.com/office/drawing/2014/main" id="{DE05BE44-9B9C-A4AC-D318-D387685D5F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B8E5CD-DA57-3209-1698-A93D418D63BA}"/>
              </a:ext>
            </a:extLst>
          </p:cNvPr>
          <p:cNvSpPr>
            <a:spLocks noGrp="1"/>
          </p:cNvSpPr>
          <p:nvPr>
            <p:ph type="sldNum" sz="quarter" idx="12"/>
          </p:nvPr>
        </p:nvSpPr>
        <p:spPr/>
        <p:txBody>
          <a:bodyPr/>
          <a:lstStyle/>
          <a:p>
            <a:fld id="{1977E59B-97C6-4B48-9DF7-353BEDC5ACDE}" type="slidenum">
              <a:rPr lang="en-US" smtClean="0"/>
              <a:t>‹#›</a:t>
            </a:fld>
            <a:endParaRPr lang="en-US"/>
          </a:p>
        </p:txBody>
      </p:sp>
    </p:spTree>
    <p:extLst>
      <p:ext uri="{BB962C8B-B14F-4D97-AF65-F5344CB8AC3E}">
        <p14:creationId xmlns:p14="http://schemas.microsoft.com/office/powerpoint/2010/main" val="1887155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7CAEA-7877-8A7B-C4D6-5AB1DC26B4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65D7D7-BEFF-90D3-2AE4-677072BD1E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325466-DC9F-8E0A-5847-A782B1715697}"/>
              </a:ext>
            </a:extLst>
          </p:cNvPr>
          <p:cNvSpPr>
            <a:spLocks noGrp="1"/>
          </p:cNvSpPr>
          <p:nvPr>
            <p:ph type="dt" sz="half" idx="10"/>
          </p:nvPr>
        </p:nvSpPr>
        <p:spPr/>
        <p:txBody>
          <a:bodyPr/>
          <a:lstStyle/>
          <a:p>
            <a:fld id="{1F5AC9DD-5466-41EC-97D8-BC4CC9ED1B31}" type="datetimeFigureOut">
              <a:rPr lang="en-US" smtClean="0"/>
              <a:t>5/17/2024</a:t>
            </a:fld>
            <a:endParaRPr lang="en-US"/>
          </a:p>
        </p:txBody>
      </p:sp>
      <p:sp>
        <p:nvSpPr>
          <p:cNvPr id="5" name="Footer Placeholder 4">
            <a:extLst>
              <a:ext uri="{FF2B5EF4-FFF2-40B4-BE49-F238E27FC236}">
                <a16:creationId xmlns:a16="http://schemas.microsoft.com/office/drawing/2014/main" id="{C941696E-E3BD-496A-83C5-DC0E86420E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FD6699-9AC2-D332-3CBD-89D2D3B66AD3}"/>
              </a:ext>
            </a:extLst>
          </p:cNvPr>
          <p:cNvSpPr>
            <a:spLocks noGrp="1"/>
          </p:cNvSpPr>
          <p:nvPr>
            <p:ph type="sldNum" sz="quarter" idx="12"/>
          </p:nvPr>
        </p:nvSpPr>
        <p:spPr/>
        <p:txBody>
          <a:bodyPr/>
          <a:lstStyle/>
          <a:p>
            <a:fld id="{1977E59B-97C6-4B48-9DF7-353BEDC5ACDE}" type="slidenum">
              <a:rPr lang="en-US" smtClean="0"/>
              <a:t>‹#›</a:t>
            </a:fld>
            <a:endParaRPr lang="en-US"/>
          </a:p>
        </p:txBody>
      </p:sp>
    </p:spTree>
    <p:extLst>
      <p:ext uri="{BB962C8B-B14F-4D97-AF65-F5344CB8AC3E}">
        <p14:creationId xmlns:p14="http://schemas.microsoft.com/office/powerpoint/2010/main" val="939796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A222F2-6442-DC24-5992-F3FF867545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B01219-C6DF-6762-C2CE-0394AD0847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F1B509-5B39-903D-F543-D5518F348A85}"/>
              </a:ext>
            </a:extLst>
          </p:cNvPr>
          <p:cNvSpPr>
            <a:spLocks noGrp="1"/>
          </p:cNvSpPr>
          <p:nvPr>
            <p:ph type="dt" sz="half" idx="10"/>
          </p:nvPr>
        </p:nvSpPr>
        <p:spPr/>
        <p:txBody>
          <a:bodyPr/>
          <a:lstStyle/>
          <a:p>
            <a:fld id="{1F5AC9DD-5466-41EC-97D8-BC4CC9ED1B31}" type="datetimeFigureOut">
              <a:rPr lang="en-US" smtClean="0"/>
              <a:t>5/17/2024</a:t>
            </a:fld>
            <a:endParaRPr lang="en-US"/>
          </a:p>
        </p:txBody>
      </p:sp>
      <p:sp>
        <p:nvSpPr>
          <p:cNvPr id="5" name="Footer Placeholder 4">
            <a:extLst>
              <a:ext uri="{FF2B5EF4-FFF2-40B4-BE49-F238E27FC236}">
                <a16:creationId xmlns:a16="http://schemas.microsoft.com/office/drawing/2014/main" id="{961254D0-A1FA-B877-7853-8E022D436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6E528B-A024-7488-7ACB-EB38F620B83B}"/>
              </a:ext>
            </a:extLst>
          </p:cNvPr>
          <p:cNvSpPr>
            <a:spLocks noGrp="1"/>
          </p:cNvSpPr>
          <p:nvPr>
            <p:ph type="sldNum" sz="quarter" idx="12"/>
          </p:nvPr>
        </p:nvSpPr>
        <p:spPr/>
        <p:txBody>
          <a:bodyPr/>
          <a:lstStyle/>
          <a:p>
            <a:fld id="{1977E59B-97C6-4B48-9DF7-353BEDC5ACDE}" type="slidenum">
              <a:rPr lang="en-US" smtClean="0"/>
              <a:t>‹#›</a:t>
            </a:fld>
            <a:endParaRPr lang="en-US"/>
          </a:p>
        </p:txBody>
      </p:sp>
    </p:spTree>
    <p:extLst>
      <p:ext uri="{BB962C8B-B14F-4D97-AF65-F5344CB8AC3E}">
        <p14:creationId xmlns:p14="http://schemas.microsoft.com/office/powerpoint/2010/main" val="818751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63AE7-34D1-8BE4-9A83-82C6A4E169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393519-8F5D-6E00-82F0-771F7AECB8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20628C-69A3-1B6C-5120-35AB1BF626DC}"/>
              </a:ext>
            </a:extLst>
          </p:cNvPr>
          <p:cNvSpPr>
            <a:spLocks noGrp="1"/>
          </p:cNvSpPr>
          <p:nvPr>
            <p:ph type="dt" sz="half" idx="10"/>
          </p:nvPr>
        </p:nvSpPr>
        <p:spPr/>
        <p:txBody>
          <a:bodyPr/>
          <a:lstStyle/>
          <a:p>
            <a:fld id="{1F5AC9DD-5466-41EC-97D8-BC4CC9ED1B31}" type="datetimeFigureOut">
              <a:rPr lang="en-US" smtClean="0"/>
              <a:t>5/17/2024</a:t>
            </a:fld>
            <a:endParaRPr lang="en-US"/>
          </a:p>
        </p:txBody>
      </p:sp>
      <p:sp>
        <p:nvSpPr>
          <p:cNvPr id="5" name="Footer Placeholder 4">
            <a:extLst>
              <a:ext uri="{FF2B5EF4-FFF2-40B4-BE49-F238E27FC236}">
                <a16:creationId xmlns:a16="http://schemas.microsoft.com/office/drawing/2014/main" id="{CD7DC873-BAAB-7A47-9E30-6ED189E5D3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B9D68E-9FF8-815D-7EB8-80F42F05D599}"/>
              </a:ext>
            </a:extLst>
          </p:cNvPr>
          <p:cNvSpPr>
            <a:spLocks noGrp="1"/>
          </p:cNvSpPr>
          <p:nvPr>
            <p:ph type="sldNum" sz="quarter" idx="12"/>
          </p:nvPr>
        </p:nvSpPr>
        <p:spPr/>
        <p:txBody>
          <a:bodyPr/>
          <a:lstStyle/>
          <a:p>
            <a:fld id="{1977E59B-97C6-4B48-9DF7-353BEDC5ACDE}" type="slidenum">
              <a:rPr lang="en-US" smtClean="0"/>
              <a:t>‹#›</a:t>
            </a:fld>
            <a:endParaRPr lang="en-US"/>
          </a:p>
        </p:txBody>
      </p:sp>
    </p:spTree>
    <p:extLst>
      <p:ext uri="{BB962C8B-B14F-4D97-AF65-F5344CB8AC3E}">
        <p14:creationId xmlns:p14="http://schemas.microsoft.com/office/powerpoint/2010/main" val="756693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3FE3-5115-755E-E8E4-D50CC58A6F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B74DE3-F2B8-4EEE-B3DC-8F9BFEE41D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C9F6A6-7DF4-655E-93D5-CD693BFCDB4A}"/>
              </a:ext>
            </a:extLst>
          </p:cNvPr>
          <p:cNvSpPr>
            <a:spLocks noGrp="1"/>
          </p:cNvSpPr>
          <p:nvPr>
            <p:ph type="dt" sz="half" idx="10"/>
          </p:nvPr>
        </p:nvSpPr>
        <p:spPr/>
        <p:txBody>
          <a:bodyPr/>
          <a:lstStyle/>
          <a:p>
            <a:fld id="{1F5AC9DD-5466-41EC-97D8-BC4CC9ED1B31}" type="datetimeFigureOut">
              <a:rPr lang="en-US" smtClean="0"/>
              <a:t>5/17/2024</a:t>
            </a:fld>
            <a:endParaRPr lang="en-US"/>
          </a:p>
        </p:txBody>
      </p:sp>
      <p:sp>
        <p:nvSpPr>
          <p:cNvPr id="5" name="Footer Placeholder 4">
            <a:extLst>
              <a:ext uri="{FF2B5EF4-FFF2-40B4-BE49-F238E27FC236}">
                <a16:creationId xmlns:a16="http://schemas.microsoft.com/office/drawing/2014/main" id="{D597E4CD-9774-F7EF-4123-A886BC23F5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10FD51-76A3-F22A-E64E-8E26B4232E97}"/>
              </a:ext>
            </a:extLst>
          </p:cNvPr>
          <p:cNvSpPr>
            <a:spLocks noGrp="1"/>
          </p:cNvSpPr>
          <p:nvPr>
            <p:ph type="sldNum" sz="quarter" idx="12"/>
          </p:nvPr>
        </p:nvSpPr>
        <p:spPr/>
        <p:txBody>
          <a:bodyPr/>
          <a:lstStyle/>
          <a:p>
            <a:fld id="{1977E59B-97C6-4B48-9DF7-353BEDC5ACDE}" type="slidenum">
              <a:rPr lang="en-US" smtClean="0"/>
              <a:t>‹#›</a:t>
            </a:fld>
            <a:endParaRPr lang="en-US"/>
          </a:p>
        </p:txBody>
      </p:sp>
    </p:spTree>
    <p:extLst>
      <p:ext uri="{BB962C8B-B14F-4D97-AF65-F5344CB8AC3E}">
        <p14:creationId xmlns:p14="http://schemas.microsoft.com/office/powerpoint/2010/main" val="1494041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AB0A-617D-8F2A-498B-B380310339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D304CC-16DF-34C1-5F7E-89220E837D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538AA9-31A6-DBA1-44A9-9051FFE05D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86E4E6-D53D-6C96-F143-E252FEAB0723}"/>
              </a:ext>
            </a:extLst>
          </p:cNvPr>
          <p:cNvSpPr>
            <a:spLocks noGrp="1"/>
          </p:cNvSpPr>
          <p:nvPr>
            <p:ph type="dt" sz="half" idx="10"/>
          </p:nvPr>
        </p:nvSpPr>
        <p:spPr/>
        <p:txBody>
          <a:bodyPr/>
          <a:lstStyle/>
          <a:p>
            <a:fld id="{1F5AC9DD-5466-41EC-97D8-BC4CC9ED1B31}" type="datetimeFigureOut">
              <a:rPr lang="en-US" smtClean="0"/>
              <a:t>5/17/2024</a:t>
            </a:fld>
            <a:endParaRPr lang="en-US"/>
          </a:p>
        </p:txBody>
      </p:sp>
      <p:sp>
        <p:nvSpPr>
          <p:cNvPr id="6" name="Footer Placeholder 5">
            <a:extLst>
              <a:ext uri="{FF2B5EF4-FFF2-40B4-BE49-F238E27FC236}">
                <a16:creationId xmlns:a16="http://schemas.microsoft.com/office/drawing/2014/main" id="{F8BBE4D2-6C5B-5B58-C5BF-F151DCAE42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89960C-8317-1D44-5DB8-5FC116D9CC51}"/>
              </a:ext>
            </a:extLst>
          </p:cNvPr>
          <p:cNvSpPr>
            <a:spLocks noGrp="1"/>
          </p:cNvSpPr>
          <p:nvPr>
            <p:ph type="sldNum" sz="quarter" idx="12"/>
          </p:nvPr>
        </p:nvSpPr>
        <p:spPr/>
        <p:txBody>
          <a:bodyPr/>
          <a:lstStyle/>
          <a:p>
            <a:fld id="{1977E59B-97C6-4B48-9DF7-353BEDC5ACDE}" type="slidenum">
              <a:rPr lang="en-US" smtClean="0"/>
              <a:t>‹#›</a:t>
            </a:fld>
            <a:endParaRPr lang="en-US"/>
          </a:p>
        </p:txBody>
      </p:sp>
    </p:spTree>
    <p:extLst>
      <p:ext uri="{BB962C8B-B14F-4D97-AF65-F5344CB8AC3E}">
        <p14:creationId xmlns:p14="http://schemas.microsoft.com/office/powerpoint/2010/main" val="3037546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71CEE-89C3-4EB0-163E-4071E017A0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CD66F8-F4A0-43BE-FA33-EA9709A3ED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230DB5-5DA8-9C61-9C70-9856B9706A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1504C1-6C94-6FE1-D9AD-1B51C78FD5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28ADE1-C7C9-2780-26A0-14A6AF7EB9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F0DCA0-684A-F695-8227-4EECEEA017E1}"/>
              </a:ext>
            </a:extLst>
          </p:cNvPr>
          <p:cNvSpPr>
            <a:spLocks noGrp="1"/>
          </p:cNvSpPr>
          <p:nvPr>
            <p:ph type="dt" sz="half" idx="10"/>
          </p:nvPr>
        </p:nvSpPr>
        <p:spPr/>
        <p:txBody>
          <a:bodyPr/>
          <a:lstStyle/>
          <a:p>
            <a:fld id="{1F5AC9DD-5466-41EC-97D8-BC4CC9ED1B31}" type="datetimeFigureOut">
              <a:rPr lang="en-US" smtClean="0"/>
              <a:t>5/17/2024</a:t>
            </a:fld>
            <a:endParaRPr lang="en-US"/>
          </a:p>
        </p:txBody>
      </p:sp>
      <p:sp>
        <p:nvSpPr>
          <p:cNvPr id="8" name="Footer Placeholder 7">
            <a:extLst>
              <a:ext uri="{FF2B5EF4-FFF2-40B4-BE49-F238E27FC236}">
                <a16:creationId xmlns:a16="http://schemas.microsoft.com/office/drawing/2014/main" id="{9CF23961-4CC8-CD7C-803B-2B2BCCA67B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EAE62A-41CA-BD00-954A-5DCEB55199C8}"/>
              </a:ext>
            </a:extLst>
          </p:cNvPr>
          <p:cNvSpPr>
            <a:spLocks noGrp="1"/>
          </p:cNvSpPr>
          <p:nvPr>
            <p:ph type="sldNum" sz="quarter" idx="12"/>
          </p:nvPr>
        </p:nvSpPr>
        <p:spPr/>
        <p:txBody>
          <a:bodyPr/>
          <a:lstStyle/>
          <a:p>
            <a:fld id="{1977E59B-97C6-4B48-9DF7-353BEDC5ACDE}" type="slidenum">
              <a:rPr lang="en-US" smtClean="0"/>
              <a:t>‹#›</a:t>
            </a:fld>
            <a:endParaRPr lang="en-US"/>
          </a:p>
        </p:txBody>
      </p:sp>
    </p:spTree>
    <p:extLst>
      <p:ext uri="{BB962C8B-B14F-4D97-AF65-F5344CB8AC3E}">
        <p14:creationId xmlns:p14="http://schemas.microsoft.com/office/powerpoint/2010/main" val="23091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B0E38-099D-A0F5-06A2-20877E0624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6BF055-6370-7D5E-F32B-6FD379408525}"/>
              </a:ext>
            </a:extLst>
          </p:cNvPr>
          <p:cNvSpPr>
            <a:spLocks noGrp="1"/>
          </p:cNvSpPr>
          <p:nvPr>
            <p:ph type="dt" sz="half" idx="10"/>
          </p:nvPr>
        </p:nvSpPr>
        <p:spPr/>
        <p:txBody>
          <a:bodyPr/>
          <a:lstStyle/>
          <a:p>
            <a:fld id="{1F5AC9DD-5466-41EC-97D8-BC4CC9ED1B31}" type="datetimeFigureOut">
              <a:rPr lang="en-US" smtClean="0"/>
              <a:t>5/17/2024</a:t>
            </a:fld>
            <a:endParaRPr lang="en-US"/>
          </a:p>
        </p:txBody>
      </p:sp>
      <p:sp>
        <p:nvSpPr>
          <p:cNvPr id="4" name="Footer Placeholder 3">
            <a:extLst>
              <a:ext uri="{FF2B5EF4-FFF2-40B4-BE49-F238E27FC236}">
                <a16:creationId xmlns:a16="http://schemas.microsoft.com/office/drawing/2014/main" id="{39D7517A-52D2-F704-1662-4C0E04904A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272397-A89A-4381-144E-0A77AA2C25E9}"/>
              </a:ext>
            </a:extLst>
          </p:cNvPr>
          <p:cNvSpPr>
            <a:spLocks noGrp="1"/>
          </p:cNvSpPr>
          <p:nvPr>
            <p:ph type="sldNum" sz="quarter" idx="12"/>
          </p:nvPr>
        </p:nvSpPr>
        <p:spPr/>
        <p:txBody>
          <a:bodyPr/>
          <a:lstStyle/>
          <a:p>
            <a:fld id="{1977E59B-97C6-4B48-9DF7-353BEDC5ACDE}" type="slidenum">
              <a:rPr lang="en-US" smtClean="0"/>
              <a:t>‹#›</a:t>
            </a:fld>
            <a:endParaRPr lang="en-US"/>
          </a:p>
        </p:txBody>
      </p:sp>
    </p:spTree>
    <p:extLst>
      <p:ext uri="{BB962C8B-B14F-4D97-AF65-F5344CB8AC3E}">
        <p14:creationId xmlns:p14="http://schemas.microsoft.com/office/powerpoint/2010/main" val="537577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8B130F-BB9B-5E22-F291-093BFB84B403}"/>
              </a:ext>
            </a:extLst>
          </p:cNvPr>
          <p:cNvSpPr>
            <a:spLocks noGrp="1"/>
          </p:cNvSpPr>
          <p:nvPr>
            <p:ph type="dt" sz="half" idx="10"/>
          </p:nvPr>
        </p:nvSpPr>
        <p:spPr/>
        <p:txBody>
          <a:bodyPr/>
          <a:lstStyle/>
          <a:p>
            <a:fld id="{1F5AC9DD-5466-41EC-97D8-BC4CC9ED1B31}" type="datetimeFigureOut">
              <a:rPr lang="en-US" smtClean="0"/>
              <a:t>5/17/2024</a:t>
            </a:fld>
            <a:endParaRPr lang="en-US"/>
          </a:p>
        </p:txBody>
      </p:sp>
      <p:sp>
        <p:nvSpPr>
          <p:cNvPr id="3" name="Footer Placeholder 2">
            <a:extLst>
              <a:ext uri="{FF2B5EF4-FFF2-40B4-BE49-F238E27FC236}">
                <a16:creationId xmlns:a16="http://schemas.microsoft.com/office/drawing/2014/main" id="{41E60152-721B-CFAB-B88B-4ABE61ACF0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46AEFA-FF65-5C5F-551E-BC1EB4580677}"/>
              </a:ext>
            </a:extLst>
          </p:cNvPr>
          <p:cNvSpPr>
            <a:spLocks noGrp="1"/>
          </p:cNvSpPr>
          <p:nvPr>
            <p:ph type="sldNum" sz="quarter" idx="12"/>
          </p:nvPr>
        </p:nvSpPr>
        <p:spPr/>
        <p:txBody>
          <a:bodyPr/>
          <a:lstStyle/>
          <a:p>
            <a:fld id="{1977E59B-97C6-4B48-9DF7-353BEDC5ACDE}" type="slidenum">
              <a:rPr lang="en-US" smtClean="0"/>
              <a:t>‹#›</a:t>
            </a:fld>
            <a:endParaRPr lang="en-US"/>
          </a:p>
        </p:txBody>
      </p:sp>
    </p:spTree>
    <p:extLst>
      <p:ext uri="{BB962C8B-B14F-4D97-AF65-F5344CB8AC3E}">
        <p14:creationId xmlns:p14="http://schemas.microsoft.com/office/powerpoint/2010/main" val="520780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EA7F5-8FB4-5AAA-7F79-7EB0341B5B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0FD295-89C5-57CA-DACA-1DDE0C80F9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C45F68-FC80-D99A-EC51-E650A5F4FC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F28DEB-2DD5-036B-AA20-8FBBBCD47212}"/>
              </a:ext>
            </a:extLst>
          </p:cNvPr>
          <p:cNvSpPr>
            <a:spLocks noGrp="1"/>
          </p:cNvSpPr>
          <p:nvPr>
            <p:ph type="dt" sz="half" idx="10"/>
          </p:nvPr>
        </p:nvSpPr>
        <p:spPr/>
        <p:txBody>
          <a:bodyPr/>
          <a:lstStyle/>
          <a:p>
            <a:fld id="{1F5AC9DD-5466-41EC-97D8-BC4CC9ED1B31}" type="datetimeFigureOut">
              <a:rPr lang="en-US" smtClean="0"/>
              <a:t>5/17/2024</a:t>
            </a:fld>
            <a:endParaRPr lang="en-US"/>
          </a:p>
        </p:txBody>
      </p:sp>
      <p:sp>
        <p:nvSpPr>
          <p:cNvPr id="6" name="Footer Placeholder 5">
            <a:extLst>
              <a:ext uri="{FF2B5EF4-FFF2-40B4-BE49-F238E27FC236}">
                <a16:creationId xmlns:a16="http://schemas.microsoft.com/office/drawing/2014/main" id="{1E7CC6AC-2231-A0D5-98BE-280EBBAE54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D5D95-9B03-A273-2226-26ED8B1AFCDE}"/>
              </a:ext>
            </a:extLst>
          </p:cNvPr>
          <p:cNvSpPr>
            <a:spLocks noGrp="1"/>
          </p:cNvSpPr>
          <p:nvPr>
            <p:ph type="sldNum" sz="quarter" idx="12"/>
          </p:nvPr>
        </p:nvSpPr>
        <p:spPr/>
        <p:txBody>
          <a:bodyPr/>
          <a:lstStyle/>
          <a:p>
            <a:fld id="{1977E59B-97C6-4B48-9DF7-353BEDC5ACDE}" type="slidenum">
              <a:rPr lang="en-US" smtClean="0"/>
              <a:t>‹#›</a:t>
            </a:fld>
            <a:endParaRPr lang="en-US"/>
          </a:p>
        </p:txBody>
      </p:sp>
    </p:spTree>
    <p:extLst>
      <p:ext uri="{BB962C8B-B14F-4D97-AF65-F5344CB8AC3E}">
        <p14:creationId xmlns:p14="http://schemas.microsoft.com/office/powerpoint/2010/main" val="3622264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AA-ABE4-15A6-9354-0067925CB4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44A419-5B98-33F8-686C-E382F5BFD1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E499FC-9CFF-1ECB-33B0-DC1D402A6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DCBF85-CB29-7166-DFDF-91EC6C689687}"/>
              </a:ext>
            </a:extLst>
          </p:cNvPr>
          <p:cNvSpPr>
            <a:spLocks noGrp="1"/>
          </p:cNvSpPr>
          <p:nvPr>
            <p:ph type="dt" sz="half" idx="10"/>
          </p:nvPr>
        </p:nvSpPr>
        <p:spPr/>
        <p:txBody>
          <a:bodyPr/>
          <a:lstStyle/>
          <a:p>
            <a:fld id="{1F5AC9DD-5466-41EC-97D8-BC4CC9ED1B31}" type="datetimeFigureOut">
              <a:rPr lang="en-US" smtClean="0"/>
              <a:t>5/17/2024</a:t>
            </a:fld>
            <a:endParaRPr lang="en-US"/>
          </a:p>
        </p:txBody>
      </p:sp>
      <p:sp>
        <p:nvSpPr>
          <p:cNvPr id="6" name="Footer Placeholder 5">
            <a:extLst>
              <a:ext uri="{FF2B5EF4-FFF2-40B4-BE49-F238E27FC236}">
                <a16:creationId xmlns:a16="http://schemas.microsoft.com/office/drawing/2014/main" id="{F4660C7E-5659-AF04-2AA2-2690D70C48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BBF2D-8986-4F2C-9037-C07D3B00E5FF}"/>
              </a:ext>
            </a:extLst>
          </p:cNvPr>
          <p:cNvSpPr>
            <a:spLocks noGrp="1"/>
          </p:cNvSpPr>
          <p:nvPr>
            <p:ph type="sldNum" sz="quarter" idx="12"/>
          </p:nvPr>
        </p:nvSpPr>
        <p:spPr/>
        <p:txBody>
          <a:bodyPr/>
          <a:lstStyle/>
          <a:p>
            <a:fld id="{1977E59B-97C6-4B48-9DF7-353BEDC5ACDE}" type="slidenum">
              <a:rPr lang="en-US" smtClean="0"/>
              <a:t>‹#›</a:t>
            </a:fld>
            <a:endParaRPr lang="en-US"/>
          </a:p>
        </p:txBody>
      </p:sp>
    </p:spTree>
    <p:extLst>
      <p:ext uri="{BB962C8B-B14F-4D97-AF65-F5344CB8AC3E}">
        <p14:creationId xmlns:p14="http://schemas.microsoft.com/office/powerpoint/2010/main" val="34161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28651-E268-C17B-B88D-469C95C957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9E128E-E395-8B08-0B98-FCB28AC406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1DEFDB-04FC-97AC-B20B-A2DAB22237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5AC9DD-5466-41EC-97D8-BC4CC9ED1B31}" type="datetimeFigureOut">
              <a:rPr lang="en-US" smtClean="0"/>
              <a:t>5/17/2024</a:t>
            </a:fld>
            <a:endParaRPr lang="en-US"/>
          </a:p>
        </p:txBody>
      </p:sp>
      <p:sp>
        <p:nvSpPr>
          <p:cNvPr id="5" name="Footer Placeholder 4">
            <a:extLst>
              <a:ext uri="{FF2B5EF4-FFF2-40B4-BE49-F238E27FC236}">
                <a16:creationId xmlns:a16="http://schemas.microsoft.com/office/drawing/2014/main" id="{1A06B46D-3125-AB16-A9EB-26FA86A8C3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2805B9-D11A-A5FF-85DE-3C2F952822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7E59B-97C6-4B48-9DF7-353BEDC5ACDE}" type="slidenum">
              <a:rPr lang="en-US" smtClean="0"/>
              <a:t>‹#›</a:t>
            </a:fld>
            <a:endParaRPr lang="en-US"/>
          </a:p>
        </p:txBody>
      </p:sp>
    </p:spTree>
    <p:extLst>
      <p:ext uri="{BB962C8B-B14F-4D97-AF65-F5344CB8AC3E}">
        <p14:creationId xmlns:p14="http://schemas.microsoft.com/office/powerpoint/2010/main" val="3401567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NUL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73.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FDC77A-6401-77B7-5F64-395374F79EE7}"/>
              </a:ext>
            </a:extLst>
          </p:cNvPr>
          <p:cNvPicPr>
            <a:picLocks noChangeAspect="1"/>
          </p:cNvPicPr>
          <p:nvPr/>
        </p:nvPicPr>
        <p:blipFill>
          <a:blip r:embed="rId2"/>
          <a:stretch>
            <a:fillRect/>
          </a:stretch>
        </p:blipFill>
        <p:spPr>
          <a:xfrm>
            <a:off x="3048000" y="1143000"/>
            <a:ext cx="6096000" cy="4572000"/>
          </a:xfrm>
          <a:prstGeom prst="rect">
            <a:avLst/>
          </a:prstGeom>
        </p:spPr>
      </p:pic>
    </p:spTree>
    <p:extLst>
      <p:ext uri="{BB962C8B-B14F-4D97-AF65-F5344CB8AC3E}">
        <p14:creationId xmlns:p14="http://schemas.microsoft.com/office/powerpoint/2010/main" val="168101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1CE8BE0C-4C70-75A2-EA26-49BDFA20C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3675" y="1724025"/>
            <a:ext cx="672465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681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1B39C1F-75DE-484D-AEA5-B7BCDCC5C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3675" y="1724025"/>
            <a:ext cx="672465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563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A481BBB-9468-5DF0-D78B-A45BB90EF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975" y="785813"/>
            <a:ext cx="8020050" cy="5286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C95785-A691-90EE-E525-2C553CE4161D}"/>
              </a:ext>
            </a:extLst>
          </p:cNvPr>
          <p:cNvSpPr txBox="1"/>
          <p:nvPr/>
        </p:nvSpPr>
        <p:spPr>
          <a:xfrm>
            <a:off x="149902" y="164892"/>
            <a:ext cx="5606321" cy="646331"/>
          </a:xfrm>
          <a:prstGeom prst="rect">
            <a:avLst/>
          </a:prstGeom>
          <a:noFill/>
        </p:spPr>
        <p:txBody>
          <a:bodyPr wrap="square" rtlCol="0">
            <a:spAutoFit/>
          </a:bodyPr>
          <a:lstStyle/>
          <a:p>
            <a:r>
              <a:rPr lang="en-US" dirty="0"/>
              <a:t>Energy bin = 0</a:t>
            </a:r>
          </a:p>
          <a:p>
            <a:r>
              <a:rPr lang="en-US" dirty="0"/>
              <a:t>Sampling HEALPix Events directly from theta and phi (1)</a:t>
            </a:r>
          </a:p>
        </p:txBody>
      </p:sp>
    </p:spTree>
    <p:extLst>
      <p:ext uri="{BB962C8B-B14F-4D97-AF65-F5344CB8AC3E}">
        <p14:creationId xmlns:p14="http://schemas.microsoft.com/office/powerpoint/2010/main" val="3821936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0A11BDA-BE73-522E-DC7B-E5048C7FB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975" y="785813"/>
            <a:ext cx="8020050" cy="5286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960E67B-B840-A5F1-C17E-1BCCFFD8BB5F}"/>
              </a:ext>
            </a:extLst>
          </p:cNvPr>
          <p:cNvSpPr txBox="1"/>
          <p:nvPr/>
        </p:nvSpPr>
        <p:spPr>
          <a:xfrm>
            <a:off x="149902" y="164892"/>
            <a:ext cx="5606321" cy="646331"/>
          </a:xfrm>
          <a:prstGeom prst="rect">
            <a:avLst/>
          </a:prstGeom>
          <a:noFill/>
        </p:spPr>
        <p:txBody>
          <a:bodyPr wrap="square" rtlCol="0">
            <a:spAutoFit/>
          </a:bodyPr>
          <a:lstStyle/>
          <a:p>
            <a:r>
              <a:rPr lang="en-US" dirty="0"/>
              <a:t>Energy bin = 0</a:t>
            </a:r>
          </a:p>
          <a:p>
            <a:r>
              <a:rPr lang="en-US" dirty="0"/>
              <a:t>Sampling HEALPix Events directly from theta and phi (2)</a:t>
            </a:r>
          </a:p>
        </p:txBody>
      </p:sp>
    </p:spTree>
    <p:extLst>
      <p:ext uri="{BB962C8B-B14F-4D97-AF65-F5344CB8AC3E}">
        <p14:creationId xmlns:p14="http://schemas.microsoft.com/office/powerpoint/2010/main" val="1974063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0C856C7-3E80-FA57-2E3D-737D0688F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975" y="785813"/>
            <a:ext cx="8020050" cy="5286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EC798A-FB76-D0B5-3D25-9252BAE2D902}"/>
              </a:ext>
            </a:extLst>
          </p:cNvPr>
          <p:cNvSpPr txBox="1"/>
          <p:nvPr/>
        </p:nvSpPr>
        <p:spPr>
          <a:xfrm>
            <a:off x="149902" y="164892"/>
            <a:ext cx="5606321" cy="646331"/>
          </a:xfrm>
          <a:prstGeom prst="rect">
            <a:avLst/>
          </a:prstGeom>
          <a:noFill/>
        </p:spPr>
        <p:txBody>
          <a:bodyPr wrap="square" rtlCol="0">
            <a:spAutoFit/>
          </a:bodyPr>
          <a:lstStyle/>
          <a:p>
            <a:r>
              <a:rPr lang="en-US" dirty="0"/>
              <a:t>Energy bin = 0</a:t>
            </a:r>
          </a:p>
          <a:p>
            <a:r>
              <a:rPr lang="en-US" dirty="0"/>
              <a:t>Sampling HEALPix Events using </a:t>
            </a:r>
            <a:r>
              <a:rPr lang="en-US" dirty="0" err="1"/>
              <a:t>angular_offset</a:t>
            </a:r>
            <a:r>
              <a:rPr lang="en-US" dirty="0"/>
              <a:t> function</a:t>
            </a:r>
          </a:p>
        </p:txBody>
      </p:sp>
      <p:sp>
        <p:nvSpPr>
          <p:cNvPr id="3" name="TextBox 2">
            <a:extLst>
              <a:ext uri="{FF2B5EF4-FFF2-40B4-BE49-F238E27FC236}">
                <a16:creationId xmlns:a16="http://schemas.microsoft.com/office/drawing/2014/main" id="{E06BC6D4-7E68-6F47-715C-019D18F02D68}"/>
              </a:ext>
            </a:extLst>
          </p:cNvPr>
          <p:cNvSpPr txBox="1"/>
          <p:nvPr/>
        </p:nvSpPr>
        <p:spPr>
          <a:xfrm>
            <a:off x="182381" y="5908624"/>
            <a:ext cx="5606321" cy="646331"/>
          </a:xfrm>
          <a:prstGeom prst="rect">
            <a:avLst/>
          </a:prstGeom>
          <a:noFill/>
        </p:spPr>
        <p:txBody>
          <a:bodyPr wrap="square" rtlCol="0">
            <a:spAutoFit/>
          </a:bodyPr>
          <a:lstStyle/>
          <a:p>
            <a:r>
              <a:rPr lang="en-US" dirty="0"/>
              <a:t>Conclusion: Sampling techniques are consistent in terms of </a:t>
            </a:r>
            <a:r>
              <a:rPr lang="en-US" dirty="0" err="1"/>
              <a:t>hexbin</a:t>
            </a:r>
            <a:r>
              <a:rPr lang="en-US"/>
              <a:t> creation</a:t>
            </a:r>
            <a:endParaRPr lang="en-US" dirty="0"/>
          </a:p>
        </p:txBody>
      </p:sp>
    </p:spTree>
    <p:extLst>
      <p:ext uri="{BB962C8B-B14F-4D97-AF65-F5344CB8AC3E}">
        <p14:creationId xmlns:p14="http://schemas.microsoft.com/office/powerpoint/2010/main" val="1048487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FC23432-49CD-F658-42DC-D8E80D27C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038" y="1062038"/>
            <a:ext cx="9305925" cy="47339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B55F88-D11F-6D11-3605-1EC2BDB78F8A}"/>
              </a:ext>
            </a:extLst>
          </p:cNvPr>
          <p:cNvSpPr txBox="1"/>
          <p:nvPr/>
        </p:nvSpPr>
        <p:spPr>
          <a:xfrm>
            <a:off x="149902" y="179882"/>
            <a:ext cx="2263514" cy="646331"/>
          </a:xfrm>
          <a:prstGeom prst="rect">
            <a:avLst/>
          </a:prstGeom>
          <a:noFill/>
        </p:spPr>
        <p:txBody>
          <a:bodyPr wrap="square" rtlCol="0">
            <a:spAutoFit/>
          </a:bodyPr>
          <a:lstStyle/>
          <a:p>
            <a:r>
              <a:rPr lang="en-US" dirty="0"/>
              <a:t>A = 0.6</a:t>
            </a:r>
          </a:p>
          <a:p>
            <a:r>
              <a:rPr lang="en-US" dirty="0"/>
              <a:t>S0 &gt; 0.3</a:t>
            </a:r>
          </a:p>
        </p:txBody>
      </p:sp>
    </p:spTree>
    <p:extLst>
      <p:ext uri="{BB962C8B-B14F-4D97-AF65-F5344CB8AC3E}">
        <p14:creationId xmlns:p14="http://schemas.microsoft.com/office/powerpoint/2010/main" val="413606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7A1CACA-73F5-A6BD-7DAF-D94341C18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038" y="1062038"/>
            <a:ext cx="9305925"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645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1C0A763F-D81E-869C-BCDD-5A138B535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038" y="1062038"/>
            <a:ext cx="9305925" cy="47339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03BCBE-B5DB-96F8-3D7C-ADAA96223112}"/>
              </a:ext>
            </a:extLst>
          </p:cNvPr>
          <p:cNvSpPr txBox="1"/>
          <p:nvPr/>
        </p:nvSpPr>
        <p:spPr>
          <a:xfrm>
            <a:off x="149902" y="179882"/>
            <a:ext cx="2263514" cy="646331"/>
          </a:xfrm>
          <a:prstGeom prst="rect">
            <a:avLst/>
          </a:prstGeom>
          <a:noFill/>
        </p:spPr>
        <p:txBody>
          <a:bodyPr wrap="square" rtlCol="0">
            <a:spAutoFit/>
          </a:bodyPr>
          <a:lstStyle/>
          <a:p>
            <a:r>
              <a:rPr lang="en-US" dirty="0"/>
              <a:t>a = 0.6</a:t>
            </a:r>
          </a:p>
          <a:p>
            <a:r>
              <a:rPr lang="en-US" dirty="0"/>
              <a:t>S0 &gt; 1</a:t>
            </a:r>
          </a:p>
        </p:txBody>
      </p:sp>
      <p:sp>
        <p:nvSpPr>
          <p:cNvPr id="5" name="Oval 4">
            <a:extLst>
              <a:ext uri="{FF2B5EF4-FFF2-40B4-BE49-F238E27FC236}">
                <a16:creationId xmlns:a16="http://schemas.microsoft.com/office/drawing/2014/main" id="{A0B91DEF-555D-EA7A-14D3-C401A0D5F26A}"/>
              </a:ext>
            </a:extLst>
          </p:cNvPr>
          <p:cNvSpPr/>
          <p:nvPr/>
        </p:nvSpPr>
        <p:spPr>
          <a:xfrm>
            <a:off x="6041036" y="1813811"/>
            <a:ext cx="374754" cy="1948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258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538492B-30BA-5D84-96EF-0D7D41C3F3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4457" y="1708305"/>
            <a:ext cx="4810125" cy="33432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D50CAE9-690F-73D7-BB4C-BFB23F985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413" y="1674236"/>
            <a:ext cx="4686300" cy="33432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6D1FCFB-DF61-F30A-DD92-D1831511B5CB}"/>
              </a:ext>
            </a:extLst>
          </p:cNvPr>
          <p:cNvCxnSpPr/>
          <p:nvPr/>
        </p:nvCxnSpPr>
        <p:spPr>
          <a:xfrm flipH="1">
            <a:off x="4634345" y="1059873"/>
            <a:ext cx="997528" cy="8104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FC4D239-09A8-7F70-1D07-5F220F13966D}"/>
              </a:ext>
            </a:extLst>
          </p:cNvPr>
          <p:cNvCxnSpPr>
            <a:cxnSpLocks/>
          </p:cNvCxnSpPr>
          <p:nvPr/>
        </p:nvCxnSpPr>
        <p:spPr>
          <a:xfrm>
            <a:off x="6773623" y="1077361"/>
            <a:ext cx="916331" cy="796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1A2F7A-06EC-68B8-FE78-9DD5ADBF06F4}"/>
              </a:ext>
            </a:extLst>
          </p:cNvPr>
          <p:cNvSpPr txBox="1"/>
          <p:nvPr/>
        </p:nvSpPr>
        <p:spPr>
          <a:xfrm>
            <a:off x="3747540" y="149901"/>
            <a:ext cx="5156617" cy="923330"/>
          </a:xfrm>
          <a:prstGeom prst="rect">
            <a:avLst/>
          </a:prstGeom>
          <a:noFill/>
        </p:spPr>
        <p:txBody>
          <a:bodyPr wrap="square" rtlCol="0">
            <a:spAutoFit/>
          </a:bodyPr>
          <a:lstStyle/>
          <a:p>
            <a:pPr algn="ctr"/>
            <a:r>
              <a:rPr lang="en-US" dirty="0"/>
              <a:t>Same point. Though center is inside father pixel, it is not resolved by the grid point! So, the detected grid point is outside in both cases.</a:t>
            </a:r>
          </a:p>
        </p:txBody>
      </p:sp>
      <p:pic>
        <p:nvPicPr>
          <p:cNvPr id="5126" name="Picture 6">
            <a:extLst>
              <a:ext uri="{FF2B5EF4-FFF2-40B4-BE49-F238E27FC236}">
                <a16:creationId xmlns:a16="http://schemas.microsoft.com/office/drawing/2014/main" id="{4C156C79-AB0A-7C5A-B5FD-9BF31D67B0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942" y="5061546"/>
            <a:ext cx="3100934" cy="1600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51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E86DD2C-7E46-992B-35AB-7F727C74C1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595" y="3342370"/>
            <a:ext cx="5010150" cy="3390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4146A50-15ED-349F-EDDA-56BC15C4F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5766" y="3319160"/>
            <a:ext cx="4981575" cy="3390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F03D92F-8431-A5B3-F59A-0F61DA383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8818" y="-377352"/>
            <a:ext cx="5067300" cy="3390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A4AF0D2-EA27-A5E1-EB7D-FFAF3D3A25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988" y="-134161"/>
            <a:ext cx="5010150" cy="3390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EC6AB3-EFF5-48F4-0CD0-19973A64BE0B}"/>
              </a:ext>
            </a:extLst>
          </p:cNvPr>
          <p:cNvSpPr txBox="1"/>
          <p:nvPr/>
        </p:nvSpPr>
        <p:spPr>
          <a:xfrm>
            <a:off x="149902" y="179882"/>
            <a:ext cx="2263514" cy="369332"/>
          </a:xfrm>
          <a:prstGeom prst="rect">
            <a:avLst/>
          </a:prstGeom>
          <a:noFill/>
        </p:spPr>
        <p:txBody>
          <a:bodyPr wrap="square" rtlCol="0">
            <a:spAutoFit/>
          </a:bodyPr>
          <a:lstStyle/>
          <a:p>
            <a:r>
              <a:rPr lang="en-US" dirty="0" err="1"/>
              <a:t>Npix</a:t>
            </a:r>
            <a:r>
              <a:rPr lang="en-US"/>
              <a:t> = 94</a:t>
            </a:r>
            <a:endParaRPr lang="en-US" dirty="0"/>
          </a:p>
        </p:txBody>
      </p:sp>
    </p:spTree>
    <p:extLst>
      <p:ext uri="{BB962C8B-B14F-4D97-AF65-F5344CB8AC3E}">
        <p14:creationId xmlns:p14="http://schemas.microsoft.com/office/powerpoint/2010/main" val="670401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BEDF6B-088C-AD42-F0B5-5EEE13224730}"/>
              </a:ext>
            </a:extLst>
          </p:cNvPr>
          <p:cNvPicPr>
            <a:picLocks noChangeAspect="1"/>
          </p:cNvPicPr>
          <p:nvPr/>
        </p:nvPicPr>
        <p:blipFill>
          <a:blip r:embed="rId2"/>
          <a:stretch>
            <a:fillRect/>
          </a:stretch>
        </p:blipFill>
        <p:spPr>
          <a:xfrm>
            <a:off x="3048000" y="1143000"/>
            <a:ext cx="6096000" cy="4572000"/>
          </a:xfrm>
          <a:prstGeom prst="rect">
            <a:avLst/>
          </a:prstGeom>
        </p:spPr>
      </p:pic>
    </p:spTree>
    <p:extLst>
      <p:ext uri="{BB962C8B-B14F-4D97-AF65-F5344CB8AC3E}">
        <p14:creationId xmlns:p14="http://schemas.microsoft.com/office/powerpoint/2010/main" val="645832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CC1487C-5A03-F856-88E8-A6F6432D33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100" y="2171700"/>
            <a:ext cx="37338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190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64B93B5B-0C9C-34C0-63C9-7285ECB0B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143000"/>
            <a:ext cx="48768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144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F1C1CBA-DB57-71A9-5C06-6CBFC7615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7675" y="2171700"/>
            <a:ext cx="367665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119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383FA9-4E41-2038-9D3F-9CB1EEC5205C}"/>
              </a:ext>
            </a:extLst>
          </p:cNvPr>
          <p:cNvPicPr>
            <a:picLocks noChangeAspect="1"/>
          </p:cNvPicPr>
          <p:nvPr/>
        </p:nvPicPr>
        <p:blipFill>
          <a:blip r:embed="rId2"/>
          <a:stretch>
            <a:fillRect/>
          </a:stretch>
        </p:blipFill>
        <p:spPr>
          <a:xfrm>
            <a:off x="4312467" y="3946651"/>
            <a:ext cx="3657600" cy="2495550"/>
          </a:xfrm>
          <a:prstGeom prst="rect">
            <a:avLst/>
          </a:prstGeom>
        </p:spPr>
      </p:pic>
      <p:pic>
        <p:nvPicPr>
          <p:cNvPr id="7" name="Picture 6">
            <a:extLst>
              <a:ext uri="{FF2B5EF4-FFF2-40B4-BE49-F238E27FC236}">
                <a16:creationId xmlns:a16="http://schemas.microsoft.com/office/drawing/2014/main" id="{32BF186A-C012-0DC8-8DEF-CE47D2619A27}"/>
              </a:ext>
            </a:extLst>
          </p:cNvPr>
          <p:cNvPicPr>
            <a:picLocks noChangeAspect="1"/>
          </p:cNvPicPr>
          <p:nvPr/>
        </p:nvPicPr>
        <p:blipFill>
          <a:blip r:embed="rId3"/>
          <a:stretch>
            <a:fillRect/>
          </a:stretch>
        </p:blipFill>
        <p:spPr>
          <a:xfrm>
            <a:off x="2869881" y="783879"/>
            <a:ext cx="6228852" cy="3092286"/>
          </a:xfrm>
          <a:prstGeom prst="rect">
            <a:avLst/>
          </a:prstGeom>
        </p:spPr>
      </p:pic>
      <p:sp>
        <p:nvSpPr>
          <p:cNvPr id="8" name="TextBox 7">
            <a:extLst>
              <a:ext uri="{FF2B5EF4-FFF2-40B4-BE49-F238E27FC236}">
                <a16:creationId xmlns:a16="http://schemas.microsoft.com/office/drawing/2014/main" id="{047D06A2-87A3-B8F3-6B89-C2528E5B9024}"/>
              </a:ext>
            </a:extLst>
          </p:cNvPr>
          <p:cNvSpPr txBox="1"/>
          <p:nvPr/>
        </p:nvSpPr>
        <p:spPr>
          <a:xfrm>
            <a:off x="311285" y="4095345"/>
            <a:ext cx="2918298" cy="1200329"/>
          </a:xfrm>
          <a:prstGeom prst="rect">
            <a:avLst/>
          </a:prstGeom>
          <a:noFill/>
        </p:spPr>
        <p:txBody>
          <a:bodyPr wrap="square" rtlCol="0">
            <a:spAutoFit/>
          </a:bodyPr>
          <a:lstStyle/>
          <a:p>
            <a:r>
              <a:rPr lang="en-US" dirty="0" err="1"/>
              <a:t>N_data</a:t>
            </a:r>
            <a:r>
              <a:rPr lang="en-US" dirty="0"/>
              <a:t> = 10000</a:t>
            </a:r>
          </a:p>
          <a:p>
            <a:r>
              <a:rPr lang="en-US" dirty="0"/>
              <a:t>Sigma = 0.1</a:t>
            </a:r>
          </a:p>
          <a:p>
            <a:r>
              <a:rPr lang="en-US" dirty="0" err="1"/>
              <a:t>a_scale</a:t>
            </a:r>
            <a:r>
              <a:rPr lang="en-US" dirty="0"/>
              <a:t> = 0.1</a:t>
            </a:r>
          </a:p>
          <a:p>
            <a:r>
              <a:rPr lang="en-US" dirty="0" err="1"/>
              <a:t>Grid_scale</a:t>
            </a:r>
            <a:r>
              <a:rPr lang="en-US" dirty="0"/>
              <a:t> = 0.025</a:t>
            </a:r>
          </a:p>
        </p:txBody>
      </p:sp>
      <p:sp>
        <p:nvSpPr>
          <p:cNvPr id="9" name="TextBox 8">
            <a:extLst>
              <a:ext uri="{FF2B5EF4-FFF2-40B4-BE49-F238E27FC236}">
                <a16:creationId xmlns:a16="http://schemas.microsoft.com/office/drawing/2014/main" id="{86B4A273-91B2-8A8D-FAC4-84D811B82205}"/>
              </a:ext>
            </a:extLst>
          </p:cNvPr>
          <p:cNvSpPr txBox="1"/>
          <p:nvPr/>
        </p:nvSpPr>
        <p:spPr>
          <a:xfrm>
            <a:off x="244444" y="99588"/>
            <a:ext cx="9650994" cy="369332"/>
          </a:xfrm>
          <a:prstGeom prst="rect">
            <a:avLst/>
          </a:prstGeom>
          <a:noFill/>
        </p:spPr>
        <p:txBody>
          <a:bodyPr wrap="square" rtlCol="0">
            <a:spAutoFit/>
          </a:bodyPr>
          <a:lstStyle/>
          <a:p>
            <a:r>
              <a:rPr lang="en-US" dirty="0"/>
              <a:t>Correlation Between Wavelet Coefficient and Counts per Bin for Gaussian Source</a:t>
            </a:r>
          </a:p>
        </p:txBody>
      </p:sp>
      <p:cxnSp>
        <p:nvCxnSpPr>
          <p:cNvPr id="10" name="Straight Arrow Connector 9">
            <a:extLst>
              <a:ext uri="{FF2B5EF4-FFF2-40B4-BE49-F238E27FC236}">
                <a16:creationId xmlns:a16="http://schemas.microsoft.com/office/drawing/2014/main" id="{BE7EB668-AE01-D19A-9AA8-EA8240ED9F5C}"/>
              </a:ext>
            </a:extLst>
          </p:cNvPr>
          <p:cNvCxnSpPr/>
          <p:nvPr/>
        </p:nvCxnSpPr>
        <p:spPr>
          <a:xfrm flipH="1" flipV="1">
            <a:off x="7086600" y="4791075"/>
            <a:ext cx="657225" cy="476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A44C5A23-C3DB-CE57-8E0A-009723D5633A}"/>
              </a:ext>
            </a:extLst>
          </p:cNvPr>
          <p:cNvSpPr txBox="1"/>
          <p:nvPr/>
        </p:nvSpPr>
        <p:spPr>
          <a:xfrm>
            <a:off x="7972425" y="4772025"/>
            <a:ext cx="3476625" cy="923330"/>
          </a:xfrm>
          <a:prstGeom prst="rect">
            <a:avLst/>
          </a:prstGeom>
          <a:noFill/>
        </p:spPr>
        <p:txBody>
          <a:bodyPr wrap="square" rtlCol="0">
            <a:spAutoFit/>
          </a:bodyPr>
          <a:lstStyle/>
          <a:p>
            <a:r>
              <a:rPr lang="en-US" b="1" dirty="0"/>
              <a:t>Note: </a:t>
            </a:r>
            <a:r>
              <a:rPr lang="en-US" dirty="0"/>
              <a:t>Clear correlation between point source wavelet coefficients and counts per bin</a:t>
            </a:r>
            <a:endParaRPr lang="en-US" b="1" dirty="0"/>
          </a:p>
        </p:txBody>
      </p:sp>
      <p:cxnSp>
        <p:nvCxnSpPr>
          <p:cNvPr id="12" name="Straight Arrow Connector 11">
            <a:extLst>
              <a:ext uri="{FF2B5EF4-FFF2-40B4-BE49-F238E27FC236}">
                <a16:creationId xmlns:a16="http://schemas.microsoft.com/office/drawing/2014/main" id="{43D56A23-2FA7-F209-C98B-9C5BBEE8667A}"/>
              </a:ext>
            </a:extLst>
          </p:cNvPr>
          <p:cNvCxnSpPr>
            <a:cxnSpLocks/>
          </p:cNvCxnSpPr>
          <p:nvPr/>
        </p:nvCxnSpPr>
        <p:spPr>
          <a:xfrm>
            <a:off x="4076700" y="5886450"/>
            <a:ext cx="70485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2C26A25B-3E89-1856-2DDA-F5C85CC0527F}"/>
              </a:ext>
            </a:extLst>
          </p:cNvPr>
          <p:cNvSpPr txBox="1"/>
          <p:nvPr/>
        </p:nvSpPr>
        <p:spPr>
          <a:xfrm>
            <a:off x="828675" y="5495925"/>
            <a:ext cx="3476625" cy="923330"/>
          </a:xfrm>
          <a:prstGeom prst="rect">
            <a:avLst/>
          </a:prstGeom>
          <a:noFill/>
        </p:spPr>
        <p:txBody>
          <a:bodyPr wrap="square" rtlCol="0">
            <a:spAutoFit/>
          </a:bodyPr>
          <a:lstStyle/>
          <a:p>
            <a:r>
              <a:rPr lang="en-US" b="1" dirty="0"/>
              <a:t>Note: </a:t>
            </a:r>
            <a:r>
              <a:rPr lang="en-US" dirty="0"/>
              <a:t>Pile-up at counts = 0 due to empty bins. High negative values a sign of point sources.</a:t>
            </a:r>
            <a:endParaRPr lang="en-US" b="1" dirty="0"/>
          </a:p>
        </p:txBody>
      </p:sp>
    </p:spTree>
    <p:extLst>
      <p:ext uri="{BB962C8B-B14F-4D97-AF65-F5344CB8AC3E}">
        <p14:creationId xmlns:p14="http://schemas.microsoft.com/office/powerpoint/2010/main" val="3605803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47D06A2-87A3-B8F3-6B89-C2528E5B9024}"/>
              </a:ext>
            </a:extLst>
          </p:cNvPr>
          <p:cNvSpPr txBox="1"/>
          <p:nvPr/>
        </p:nvSpPr>
        <p:spPr>
          <a:xfrm>
            <a:off x="311285" y="4095345"/>
            <a:ext cx="2918298" cy="1200329"/>
          </a:xfrm>
          <a:prstGeom prst="rect">
            <a:avLst/>
          </a:prstGeom>
          <a:noFill/>
        </p:spPr>
        <p:txBody>
          <a:bodyPr wrap="square" rtlCol="0">
            <a:spAutoFit/>
          </a:bodyPr>
          <a:lstStyle/>
          <a:p>
            <a:r>
              <a:rPr lang="en-US" dirty="0" err="1"/>
              <a:t>N_data</a:t>
            </a:r>
            <a:r>
              <a:rPr lang="en-US" dirty="0"/>
              <a:t> = 10000</a:t>
            </a:r>
          </a:p>
          <a:p>
            <a:r>
              <a:rPr lang="en-US" b="1" dirty="0"/>
              <a:t>Sigma = 0.05</a:t>
            </a:r>
          </a:p>
          <a:p>
            <a:r>
              <a:rPr lang="en-US" dirty="0" err="1"/>
              <a:t>a_scale</a:t>
            </a:r>
            <a:r>
              <a:rPr lang="en-US" dirty="0"/>
              <a:t> = 0.1</a:t>
            </a:r>
          </a:p>
          <a:p>
            <a:r>
              <a:rPr lang="en-US" dirty="0" err="1"/>
              <a:t>Grid_scale</a:t>
            </a:r>
            <a:r>
              <a:rPr lang="en-US" dirty="0"/>
              <a:t> = 0.025</a:t>
            </a:r>
          </a:p>
        </p:txBody>
      </p:sp>
      <p:sp>
        <p:nvSpPr>
          <p:cNvPr id="9" name="TextBox 8">
            <a:extLst>
              <a:ext uri="{FF2B5EF4-FFF2-40B4-BE49-F238E27FC236}">
                <a16:creationId xmlns:a16="http://schemas.microsoft.com/office/drawing/2014/main" id="{86B4A273-91B2-8A8D-FAC4-84D811B82205}"/>
              </a:ext>
            </a:extLst>
          </p:cNvPr>
          <p:cNvSpPr txBox="1"/>
          <p:nvPr/>
        </p:nvSpPr>
        <p:spPr>
          <a:xfrm>
            <a:off x="244444" y="99588"/>
            <a:ext cx="9650994" cy="369332"/>
          </a:xfrm>
          <a:prstGeom prst="rect">
            <a:avLst/>
          </a:prstGeom>
          <a:noFill/>
        </p:spPr>
        <p:txBody>
          <a:bodyPr wrap="square" rtlCol="0">
            <a:spAutoFit/>
          </a:bodyPr>
          <a:lstStyle/>
          <a:p>
            <a:r>
              <a:rPr lang="en-US" dirty="0"/>
              <a:t>Worsening Performance as Source Size ~ Grid Scale</a:t>
            </a:r>
          </a:p>
        </p:txBody>
      </p:sp>
      <p:pic>
        <p:nvPicPr>
          <p:cNvPr id="3" name="Picture 2">
            <a:extLst>
              <a:ext uri="{FF2B5EF4-FFF2-40B4-BE49-F238E27FC236}">
                <a16:creationId xmlns:a16="http://schemas.microsoft.com/office/drawing/2014/main" id="{034AF59A-3DF5-402C-298C-8CF69903B489}"/>
              </a:ext>
            </a:extLst>
          </p:cNvPr>
          <p:cNvPicPr>
            <a:picLocks noChangeAspect="1"/>
          </p:cNvPicPr>
          <p:nvPr/>
        </p:nvPicPr>
        <p:blipFill>
          <a:blip r:embed="rId2"/>
          <a:stretch>
            <a:fillRect/>
          </a:stretch>
        </p:blipFill>
        <p:spPr>
          <a:xfrm>
            <a:off x="2543378" y="519113"/>
            <a:ext cx="6824359" cy="3387922"/>
          </a:xfrm>
          <a:prstGeom prst="rect">
            <a:avLst/>
          </a:prstGeom>
        </p:spPr>
      </p:pic>
      <p:pic>
        <p:nvPicPr>
          <p:cNvPr id="6" name="Picture 5">
            <a:extLst>
              <a:ext uri="{FF2B5EF4-FFF2-40B4-BE49-F238E27FC236}">
                <a16:creationId xmlns:a16="http://schemas.microsoft.com/office/drawing/2014/main" id="{AAB42C34-0833-A6C5-521B-C2BDE0B5E2E6}"/>
              </a:ext>
            </a:extLst>
          </p:cNvPr>
          <p:cNvPicPr>
            <a:picLocks noChangeAspect="1"/>
          </p:cNvPicPr>
          <p:nvPr/>
        </p:nvPicPr>
        <p:blipFill>
          <a:blip r:embed="rId3"/>
          <a:stretch>
            <a:fillRect/>
          </a:stretch>
        </p:blipFill>
        <p:spPr>
          <a:xfrm>
            <a:off x="3936458" y="4029481"/>
            <a:ext cx="3746411" cy="2556145"/>
          </a:xfrm>
          <a:prstGeom prst="rect">
            <a:avLst/>
          </a:prstGeom>
        </p:spPr>
      </p:pic>
    </p:spTree>
    <p:extLst>
      <p:ext uri="{BB962C8B-B14F-4D97-AF65-F5344CB8AC3E}">
        <p14:creationId xmlns:p14="http://schemas.microsoft.com/office/powerpoint/2010/main" val="2973608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47D06A2-87A3-B8F3-6B89-C2528E5B9024}"/>
              </a:ext>
            </a:extLst>
          </p:cNvPr>
          <p:cNvSpPr txBox="1"/>
          <p:nvPr/>
        </p:nvSpPr>
        <p:spPr>
          <a:xfrm>
            <a:off x="311285" y="4095345"/>
            <a:ext cx="2918298" cy="1200329"/>
          </a:xfrm>
          <a:prstGeom prst="rect">
            <a:avLst/>
          </a:prstGeom>
          <a:noFill/>
        </p:spPr>
        <p:txBody>
          <a:bodyPr wrap="square" rtlCol="0">
            <a:spAutoFit/>
          </a:bodyPr>
          <a:lstStyle/>
          <a:p>
            <a:r>
              <a:rPr lang="en-US" dirty="0" err="1"/>
              <a:t>N_data</a:t>
            </a:r>
            <a:r>
              <a:rPr lang="en-US" dirty="0"/>
              <a:t> = 10000</a:t>
            </a:r>
          </a:p>
          <a:p>
            <a:r>
              <a:rPr lang="en-US" b="1" dirty="0"/>
              <a:t>Sigma = 0.025</a:t>
            </a:r>
          </a:p>
          <a:p>
            <a:r>
              <a:rPr lang="en-US" dirty="0" err="1"/>
              <a:t>a_scale</a:t>
            </a:r>
            <a:r>
              <a:rPr lang="en-US" dirty="0"/>
              <a:t> = 0.1</a:t>
            </a:r>
          </a:p>
          <a:p>
            <a:r>
              <a:rPr lang="en-US" dirty="0" err="1"/>
              <a:t>Grid_scale</a:t>
            </a:r>
            <a:r>
              <a:rPr lang="en-US" dirty="0"/>
              <a:t> = 0.025</a:t>
            </a:r>
          </a:p>
        </p:txBody>
      </p:sp>
      <p:sp>
        <p:nvSpPr>
          <p:cNvPr id="9" name="TextBox 8">
            <a:extLst>
              <a:ext uri="{FF2B5EF4-FFF2-40B4-BE49-F238E27FC236}">
                <a16:creationId xmlns:a16="http://schemas.microsoft.com/office/drawing/2014/main" id="{86B4A273-91B2-8A8D-FAC4-84D811B82205}"/>
              </a:ext>
            </a:extLst>
          </p:cNvPr>
          <p:cNvSpPr txBox="1"/>
          <p:nvPr/>
        </p:nvSpPr>
        <p:spPr>
          <a:xfrm>
            <a:off x="244444" y="99588"/>
            <a:ext cx="9650994" cy="369332"/>
          </a:xfrm>
          <a:prstGeom prst="rect">
            <a:avLst/>
          </a:prstGeom>
          <a:noFill/>
        </p:spPr>
        <p:txBody>
          <a:bodyPr wrap="square" rtlCol="0">
            <a:spAutoFit/>
          </a:bodyPr>
          <a:lstStyle/>
          <a:p>
            <a:r>
              <a:rPr lang="en-US" dirty="0"/>
              <a:t>Source Size = Grid Scale</a:t>
            </a:r>
          </a:p>
        </p:txBody>
      </p:sp>
      <p:pic>
        <p:nvPicPr>
          <p:cNvPr id="4" name="Picture 3">
            <a:extLst>
              <a:ext uri="{FF2B5EF4-FFF2-40B4-BE49-F238E27FC236}">
                <a16:creationId xmlns:a16="http://schemas.microsoft.com/office/drawing/2014/main" id="{0ECA6C42-8EE1-81DE-2CC2-4F172B8FB39C}"/>
              </a:ext>
            </a:extLst>
          </p:cNvPr>
          <p:cNvPicPr>
            <a:picLocks noChangeAspect="1"/>
          </p:cNvPicPr>
          <p:nvPr/>
        </p:nvPicPr>
        <p:blipFill>
          <a:blip r:embed="rId2"/>
          <a:stretch>
            <a:fillRect/>
          </a:stretch>
        </p:blipFill>
        <p:spPr>
          <a:xfrm>
            <a:off x="2400300" y="433388"/>
            <a:ext cx="6543675" cy="3248578"/>
          </a:xfrm>
          <a:prstGeom prst="rect">
            <a:avLst/>
          </a:prstGeom>
        </p:spPr>
      </p:pic>
      <p:pic>
        <p:nvPicPr>
          <p:cNvPr id="7" name="Picture 6">
            <a:extLst>
              <a:ext uri="{FF2B5EF4-FFF2-40B4-BE49-F238E27FC236}">
                <a16:creationId xmlns:a16="http://schemas.microsoft.com/office/drawing/2014/main" id="{833A7A16-51B0-45B3-204E-B6A580C7D495}"/>
              </a:ext>
            </a:extLst>
          </p:cNvPr>
          <p:cNvPicPr>
            <a:picLocks noChangeAspect="1"/>
          </p:cNvPicPr>
          <p:nvPr/>
        </p:nvPicPr>
        <p:blipFill>
          <a:blip r:embed="rId3"/>
          <a:stretch>
            <a:fillRect/>
          </a:stretch>
        </p:blipFill>
        <p:spPr>
          <a:xfrm>
            <a:off x="3829050" y="3829050"/>
            <a:ext cx="3752850" cy="2495550"/>
          </a:xfrm>
          <a:prstGeom prst="rect">
            <a:avLst/>
          </a:prstGeom>
        </p:spPr>
      </p:pic>
    </p:spTree>
    <p:extLst>
      <p:ext uri="{BB962C8B-B14F-4D97-AF65-F5344CB8AC3E}">
        <p14:creationId xmlns:p14="http://schemas.microsoft.com/office/powerpoint/2010/main" val="1321479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E187AD-AD9B-DA35-50AD-2CFF81ACD6F9}"/>
              </a:ext>
            </a:extLst>
          </p:cNvPr>
          <p:cNvPicPr>
            <a:picLocks noChangeAspect="1"/>
          </p:cNvPicPr>
          <p:nvPr/>
        </p:nvPicPr>
        <p:blipFill>
          <a:blip r:embed="rId2"/>
          <a:stretch>
            <a:fillRect/>
          </a:stretch>
        </p:blipFill>
        <p:spPr>
          <a:xfrm>
            <a:off x="2524125" y="204787"/>
            <a:ext cx="6086475" cy="3021603"/>
          </a:xfrm>
          <a:prstGeom prst="rect">
            <a:avLst/>
          </a:prstGeom>
        </p:spPr>
      </p:pic>
      <p:pic>
        <p:nvPicPr>
          <p:cNvPr id="7" name="Picture 6">
            <a:extLst>
              <a:ext uri="{FF2B5EF4-FFF2-40B4-BE49-F238E27FC236}">
                <a16:creationId xmlns:a16="http://schemas.microsoft.com/office/drawing/2014/main" id="{0EE1084F-7D95-5F94-10A4-EA2CA996AED0}"/>
              </a:ext>
            </a:extLst>
          </p:cNvPr>
          <p:cNvPicPr>
            <a:picLocks noChangeAspect="1"/>
          </p:cNvPicPr>
          <p:nvPr/>
        </p:nvPicPr>
        <p:blipFill>
          <a:blip r:embed="rId3"/>
          <a:stretch>
            <a:fillRect/>
          </a:stretch>
        </p:blipFill>
        <p:spPr>
          <a:xfrm>
            <a:off x="3952875" y="3600450"/>
            <a:ext cx="3800475" cy="2646404"/>
          </a:xfrm>
          <a:prstGeom prst="rect">
            <a:avLst/>
          </a:prstGeom>
        </p:spPr>
      </p:pic>
      <p:sp>
        <p:nvSpPr>
          <p:cNvPr id="8" name="TextBox 7">
            <a:extLst>
              <a:ext uri="{FF2B5EF4-FFF2-40B4-BE49-F238E27FC236}">
                <a16:creationId xmlns:a16="http://schemas.microsoft.com/office/drawing/2014/main" id="{B72AC792-CC5C-9F14-B0EF-B65D9793D017}"/>
              </a:ext>
            </a:extLst>
          </p:cNvPr>
          <p:cNvSpPr txBox="1"/>
          <p:nvPr/>
        </p:nvSpPr>
        <p:spPr>
          <a:xfrm>
            <a:off x="311285" y="4095345"/>
            <a:ext cx="2918298" cy="1200329"/>
          </a:xfrm>
          <a:prstGeom prst="rect">
            <a:avLst/>
          </a:prstGeom>
          <a:noFill/>
        </p:spPr>
        <p:txBody>
          <a:bodyPr wrap="square" rtlCol="0">
            <a:spAutoFit/>
          </a:bodyPr>
          <a:lstStyle/>
          <a:p>
            <a:r>
              <a:rPr lang="en-US" dirty="0" err="1"/>
              <a:t>N_data</a:t>
            </a:r>
            <a:r>
              <a:rPr lang="en-US" dirty="0"/>
              <a:t> = 10000</a:t>
            </a:r>
          </a:p>
          <a:p>
            <a:r>
              <a:rPr lang="en-US" b="1" dirty="0"/>
              <a:t>Sigma = 0.01</a:t>
            </a:r>
          </a:p>
          <a:p>
            <a:r>
              <a:rPr lang="en-US" dirty="0" err="1"/>
              <a:t>a_scale</a:t>
            </a:r>
            <a:r>
              <a:rPr lang="en-US" dirty="0"/>
              <a:t> = 0.1</a:t>
            </a:r>
          </a:p>
          <a:p>
            <a:r>
              <a:rPr lang="en-US" dirty="0" err="1"/>
              <a:t>Grid_scale</a:t>
            </a:r>
            <a:r>
              <a:rPr lang="en-US" dirty="0"/>
              <a:t> = 0.025</a:t>
            </a:r>
          </a:p>
        </p:txBody>
      </p:sp>
      <p:sp>
        <p:nvSpPr>
          <p:cNvPr id="9" name="TextBox 8">
            <a:extLst>
              <a:ext uri="{FF2B5EF4-FFF2-40B4-BE49-F238E27FC236}">
                <a16:creationId xmlns:a16="http://schemas.microsoft.com/office/drawing/2014/main" id="{EAFD7166-C6B1-1FEA-9C5A-5CBEDABD63AE}"/>
              </a:ext>
            </a:extLst>
          </p:cNvPr>
          <p:cNvSpPr txBox="1"/>
          <p:nvPr/>
        </p:nvSpPr>
        <p:spPr>
          <a:xfrm>
            <a:off x="244444" y="99588"/>
            <a:ext cx="9650994" cy="369332"/>
          </a:xfrm>
          <a:prstGeom prst="rect">
            <a:avLst/>
          </a:prstGeom>
          <a:noFill/>
        </p:spPr>
        <p:txBody>
          <a:bodyPr wrap="square" rtlCol="0">
            <a:spAutoFit/>
          </a:bodyPr>
          <a:lstStyle/>
          <a:p>
            <a:r>
              <a:rPr lang="en-US" dirty="0"/>
              <a:t>Source Size &lt; Grid Scale</a:t>
            </a:r>
          </a:p>
        </p:txBody>
      </p:sp>
    </p:spTree>
    <p:extLst>
      <p:ext uri="{BB962C8B-B14F-4D97-AF65-F5344CB8AC3E}">
        <p14:creationId xmlns:p14="http://schemas.microsoft.com/office/powerpoint/2010/main" val="88595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72AC792-CC5C-9F14-B0EF-B65D9793D017}"/>
              </a:ext>
            </a:extLst>
          </p:cNvPr>
          <p:cNvSpPr txBox="1"/>
          <p:nvPr/>
        </p:nvSpPr>
        <p:spPr>
          <a:xfrm>
            <a:off x="311285" y="4095345"/>
            <a:ext cx="2918298" cy="1200329"/>
          </a:xfrm>
          <a:prstGeom prst="rect">
            <a:avLst/>
          </a:prstGeom>
          <a:noFill/>
        </p:spPr>
        <p:txBody>
          <a:bodyPr wrap="square" rtlCol="0">
            <a:spAutoFit/>
          </a:bodyPr>
          <a:lstStyle/>
          <a:p>
            <a:r>
              <a:rPr lang="en-US" dirty="0" err="1"/>
              <a:t>N_data</a:t>
            </a:r>
            <a:r>
              <a:rPr lang="en-US" dirty="0"/>
              <a:t> = 10000</a:t>
            </a:r>
          </a:p>
          <a:p>
            <a:r>
              <a:rPr lang="en-US" b="1" dirty="0"/>
              <a:t>Sigma = 0.001</a:t>
            </a:r>
          </a:p>
          <a:p>
            <a:r>
              <a:rPr lang="en-US" dirty="0" err="1"/>
              <a:t>a_scale</a:t>
            </a:r>
            <a:r>
              <a:rPr lang="en-US" dirty="0"/>
              <a:t> = 0.1</a:t>
            </a:r>
          </a:p>
          <a:p>
            <a:r>
              <a:rPr lang="en-US" dirty="0" err="1"/>
              <a:t>Grid_scale</a:t>
            </a:r>
            <a:r>
              <a:rPr lang="en-US" dirty="0"/>
              <a:t> = 0.025</a:t>
            </a:r>
          </a:p>
        </p:txBody>
      </p:sp>
      <p:pic>
        <p:nvPicPr>
          <p:cNvPr id="3" name="Picture 2">
            <a:extLst>
              <a:ext uri="{FF2B5EF4-FFF2-40B4-BE49-F238E27FC236}">
                <a16:creationId xmlns:a16="http://schemas.microsoft.com/office/drawing/2014/main" id="{E46E042A-C698-61CF-F7E5-FFFA10D2765F}"/>
              </a:ext>
            </a:extLst>
          </p:cNvPr>
          <p:cNvPicPr>
            <a:picLocks noChangeAspect="1"/>
          </p:cNvPicPr>
          <p:nvPr/>
        </p:nvPicPr>
        <p:blipFill>
          <a:blip r:embed="rId2"/>
          <a:stretch>
            <a:fillRect/>
          </a:stretch>
        </p:blipFill>
        <p:spPr>
          <a:xfrm>
            <a:off x="2276475" y="109537"/>
            <a:ext cx="6915150" cy="3432995"/>
          </a:xfrm>
          <a:prstGeom prst="rect">
            <a:avLst/>
          </a:prstGeom>
        </p:spPr>
      </p:pic>
      <p:pic>
        <p:nvPicPr>
          <p:cNvPr id="6" name="Picture 5">
            <a:extLst>
              <a:ext uri="{FF2B5EF4-FFF2-40B4-BE49-F238E27FC236}">
                <a16:creationId xmlns:a16="http://schemas.microsoft.com/office/drawing/2014/main" id="{61464A92-B312-299A-201F-912FB191BCF0}"/>
              </a:ext>
            </a:extLst>
          </p:cNvPr>
          <p:cNvPicPr>
            <a:picLocks noChangeAspect="1"/>
          </p:cNvPicPr>
          <p:nvPr/>
        </p:nvPicPr>
        <p:blipFill>
          <a:blip r:embed="rId3"/>
          <a:stretch>
            <a:fillRect/>
          </a:stretch>
        </p:blipFill>
        <p:spPr>
          <a:xfrm>
            <a:off x="3933825" y="3943350"/>
            <a:ext cx="3638550" cy="2495550"/>
          </a:xfrm>
          <a:prstGeom prst="rect">
            <a:avLst/>
          </a:prstGeom>
        </p:spPr>
      </p:pic>
      <p:sp>
        <p:nvSpPr>
          <p:cNvPr id="9" name="TextBox 8">
            <a:extLst>
              <a:ext uri="{FF2B5EF4-FFF2-40B4-BE49-F238E27FC236}">
                <a16:creationId xmlns:a16="http://schemas.microsoft.com/office/drawing/2014/main" id="{4B7F0037-068C-9E93-2A01-55626EEB22D8}"/>
              </a:ext>
            </a:extLst>
          </p:cNvPr>
          <p:cNvSpPr txBox="1"/>
          <p:nvPr/>
        </p:nvSpPr>
        <p:spPr>
          <a:xfrm>
            <a:off x="0" y="0"/>
            <a:ext cx="9650994" cy="369332"/>
          </a:xfrm>
          <a:prstGeom prst="rect">
            <a:avLst/>
          </a:prstGeom>
          <a:noFill/>
        </p:spPr>
        <p:txBody>
          <a:bodyPr wrap="square" rtlCol="0">
            <a:spAutoFit/>
          </a:bodyPr>
          <a:lstStyle/>
          <a:p>
            <a:r>
              <a:rPr lang="en-US" dirty="0"/>
              <a:t>Source Size &lt;&lt; Grid Scale</a:t>
            </a:r>
          </a:p>
        </p:txBody>
      </p:sp>
      <p:cxnSp>
        <p:nvCxnSpPr>
          <p:cNvPr id="11" name="Straight Arrow Connector 10">
            <a:extLst>
              <a:ext uri="{FF2B5EF4-FFF2-40B4-BE49-F238E27FC236}">
                <a16:creationId xmlns:a16="http://schemas.microsoft.com/office/drawing/2014/main" id="{CF56ACB6-2D8B-B51F-704A-DDB2E0E5DCA7}"/>
              </a:ext>
            </a:extLst>
          </p:cNvPr>
          <p:cNvCxnSpPr/>
          <p:nvPr/>
        </p:nvCxnSpPr>
        <p:spPr>
          <a:xfrm flipH="1" flipV="1">
            <a:off x="7429500" y="4152900"/>
            <a:ext cx="657225" cy="476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84039CA0-F32B-324D-C407-BAA9D430A00E}"/>
              </a:ext>
            </a:extLst>
          </p:cNvPr>
          <p:cNvSpPr txBox="1"/>
          <p:nvPr/>
        </p:nvSpPr>
        <p:spPr>
          <a:xfrm>
            <a:off x="8191500" y="4543425"/>
            <a:ext cx="3476625" cy="1477328"/>
          </a:xfrm>
          <a:prstGeom prst="rect">
            <a:avLst/>
          </a:prstGeom>
          <a:noFill/>
        </p:spPr>
        <p:txBody>
          <a:bodyPr wrap="square" rtlCol="0">
            <a:spAutoFit/>
          </a:bodyPr>
          <a:lstStyle/>
          <a:p>
            <a:r>
              <a:rPr lang="en-US" b="1" dirty="0"/>
              <a:t>Note: </a:t>
            </a:r>
            <a:r>
              <a:rPr lang="en-US" dirty="0"/>
              <a:t>Though the coefficients have no clear correlation with number of  data points, the point sources appear as an isolated point set at high numbers</a:t>
            </a:r>
            <a:endParaRPr lang="en-US" b="1" dirty="0"/>
          </a:p>
        </p:txBody>
      </p:sp>
    </p:spTree>
    <p:extLst>
      <p:ext uri="{BB962C8B-B14F-4D97-AF65-F5344CB8AC3E}">
        <p14:creationId xmlns:p14="http://schemas.microsoft.com/office/powerpoint/2010/main" val="4114006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310C8C-3DB9-FEB2-B555-6565E4DF4191}"/>
              </a:ext>
            </a:extLst>
          </p:cNvPr>
          <p:cNvSpPr txBox="1"/>
          <p:nvPr/>
        </p:nvSpPr>
        <p:spPr>
          <a:xfrm>
            <a:off x="0" y="0"/>
            <a:ext cx="6096000" cy="646331"/>
          </a:xfrm>
          <a:prstGeom prst="rect">
            <a:avLst/>
          </a:prstGeom>
          <a:noFill/>
        </p:spPr>
        <p:txBody>
          <a:bodyPr wrap="square">
            <a:spAutoFit/>
          </a:bodyPr>
          <a:lstStyle/>
          <a:p>
            <a:r>
              <a:rPr lang="en-US" dirty="0"/>
              <a:t>Instead of decreasing grid size, let’s see what happens if it becomes too large</a:t>
            </a:r>
          </a:p>
        </p:txBody>
      </p:sp>
      <p:pic>
        <p:nvPicPr>
          <p:cNvPr id="6" name="Picture 5">
            <a:extLst>
              <a:ext uri="{FF2B5EF4-FFF2-40B4-BE49-F238E27FC236}">
                <a16:creationId xmlns:a16="http://schemas.microsoft.com/office/drawing/2014/main" id="{6DDB32E5-5056-B440-0466-77F726A2A66E}"/>
              </a:ext>
            </a:extLst>
          </p:cNvPr>
          <p:cNvPicPr>
            <a:picLocks noChangeAspect="1"/>
          </p:cNvPicPr>
          <p:nvPr/>
        </p:nvPicPr>
        <p:blipFill>
          <a:blip r:embed="rId2"/>
          <a:stretch>
            <a:fillRect/>
          </a:stretch>
        </p:blipFill>
        <p:spPr>
          <a:xfrm>
            <a:off x="4312467" y="3946651"/>
            <a:ext cx="3657600" cy="2495550"/>
          </a:xfrm>
          <a:prstGeom prst="rect">
            <a:avLst/>
          </a:prstGeom>
        </p:spPr>
      </p:pic>
      <p:pic>
        <p:nvPicPr>
          <p:cNvPr id="7" name="Picture 6">
            <a:extLst>
              <a:ext uri="{FF2B5EF4-FFF2-40B4-BE49-F238E27FC236}">
                <a16:creationId xmlns:a16="http://schemas.microsoft.com/office/drawing/2014/main" id="{05A51D38-FCE1-F5C6-54B7-68DAA24CA210}"/>
              </a:ext>
            </a:extLst>
          </p:cNvPr>
          <p:cNvPicPr>
            <a:picLocks noChangeAspect="1"/>
          </p:cNvPicPr>
          <p:nvPr/>
        </p:nvPicPr>
        <p:blipFill>
          <a:blip r:embed="rId3"/>
          <a:stretch>
            <a:fillRect/>
          </a:stretch>
        </p:blipFill>
        <p:spPr>
          <a:xfrm>
            <a:off x="2869881" y="783879"/>
            <a:ext cx="6228852" cy="3092286"/>
          </a:xfrm>
          <a:prstGeom prst="rect">
            <a:avLst/>
          </a:prstGeom>
        </p:spPr>
      </p:pic>
      <p:sp>
        <p:nvSpPr>
          <p:cNvPr id="8" name="TextBox 7">
            <a:extLst>
              <a:ext uri="{FF2B5EF4-FFF2-40B4-BE49-F238E27FC236}">
                <a16:creationId xmlns:a16="http://schemas.microsoft.com/office/drawing/2014/main" id="{09B4028D-7BE2-AAE7-7078-C864A41D2659}"/>
              </a:ext>
            </a:extLst>
          </p:cNvPr>
          <p:cNvSpPr txBox="1"/>
          <p:nvPr/>
        </p:nvSpPr>
        <p:spPr>
          <a:xfrm>
            <a:off x="311285" y="4095345"/>
            <a:ext cx="2918298" cy="1200329"/>
          </a:xfrm>
          <a:prstGeom prst="rect">
            <a:avLst/>
          </a:prstGeom>
          <a:noFill/>
        </p:spPr>
        <p:txBody>
          <a:bodyPr wrap="square" rtlCol="0">
            <a:spAutoFit/>
          </a:bodyPr>
          <a:lstStyle/>
          <a:p>
            <a:r>
              <a:rPr lang="en-US" dirty="0" err="1"/>
              <a:t>N_data</a:t>
            </a:r>
            <a:r>
              <a:rPr lang="en-US" dirty="0"/>
              <a:t> = 10000</a:t>
            </a:r>
          </a:p>
          <a:p>
            <a:r>
              <a:rPr lang="en-US" dirty="0"/>
              <a:t>Sigma = 0.1</a:t>
            </a:r>
          </a:p>
          <a:p>
            <a:r>
              <a:rPr lang="en-US" dirty="0" err="1"/>
              <a:t>a_scale</a:t>
            </a:r>
            <a:r>
              <a:rPr lang="en-US" dirty="0"/>
              <a:t> = 0.1</a:t>
            </a:r>
          </a:p>
          <a:p>
            <a:r>
              <a:rPr lang="en-US" dirty="0" err="1"/>
              <a:t>Grid_scale</a:t>
            </a:r>
            <a:r>
              <a:rPr lang="en-US" dirty="0"/>
              <a:t> = 0.025</a:t>
            </a:r>
          </a:p>
        </p:txBody>
      </p:sp>
    </p:spTree>
    <p:extLst>
      <p:ext uri="{BB962C8B-B14F-4D97-AF65-F5344CB8AC3E}">
        <p14:creationId xmlns:p14="http://schemas.microsoft.com/office/powerpoint/2010/main" val="3230984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13071C-A16B-8060-9CEA-E0CBC88C9E22}"/>
              </a:ext>
            </a:extLst>
          </p:cNvPr>
          <p:cNvPicPr>
            <a:picLocks noChangeAspect="1"/>
          </p:cNvPicPr>
          <p:nvPr/>
        </p:nvPicPr>
        <p:blipFill>
          <a:blip r:embed="rId2"/>
          <a:stretch>
            <a:fillRect/>
          </a:stretch>
        </p:blipFill>
        <p:spPr>
          <a:xfrm>
            <a:off x="2724150" y="452438"/>
            <a:ext cx="6162675" cy="3059432"/>
          </a:xfrm>
          <a:prstGeom prst="rect">
            <a:avLst/>
          </a:prstGeom>
        </p:spPr>
      </p:pic>
      <p:sp>
        <p:nvSpPr>
          <p:cNvPr id="6" name="TextBox 5">
            <a:extLst>
              <a:ext uri="{FF2B5EF4-FFF2-40B4-BE49-F238E27FC236}">
                <a16:creationId xmlns:a16="http://schemas.microsoft.com/office/drawing/2014/main" id="{2DDF3F66-0F27-5501-A71B-8787EF2C7189}"/>
              </a:ext>
            </a:extLst>
          </p:cNvPr>
          <p:cNvSpPr txBox="1"/>
          <p:nvPr/>
        </p:nvSpPr>
        <p:spPr>
          <a:xfrm>
            <a:off x="311285" y="4095345"/>
            <a:ext cx="2918298" cy="1200329"/>
          </a:xfrm>
          <a:prstGeom prst="rect">
            <a:avLst/>
          </a:prstGeom>
          <a:noFill/>
        </p:spPr>
        <p:txBody>
          <a:bodyPr wrap="square" rtlCol="0">
            <a:spAutoFit/>
          </a:bodyPr>
          <a:lstStyle/>
          <a:p>
            <a:r>
              <a:rPr lang="en-US" dirty="0" err="1"/>
              <a:t>N_data</a:t>
            </a:r>
            <a:r>
              <a:rPr lang="en-US" dirty="0"/>
              <a:t> = 10000</a:t>
            </a:r>
          </a:p>
          <a:p>
            <a:r>
              <a:rPr lang="en-US" dirty="0"/>
              <a:t>Sigma = 0.1</a:t>
            </a:r>
          </a:p>
          <a:p>
            <a:r>
              <a:rPr lang="en-US" dirty="0" err="1"/>
              <a:t>a_scale</a:t>
            </a:r>
            <a:r>
              <a:rPr lang="en-US" dirty="0"/>
              <a:t> = 0.1</a:t>
            </a:r>
          </a:p>
          <a:p>
            <a:r>
              <a:rPr lang="en-US" b="1" dirty="0" err="1"/>
              <a:t>Grid_scale</a:t>
            </a:r>
            <a:r>
              <a:rPr lang="en-US" b="1" dirty="0"/>
              <a:t> = 0.05</a:t>
            </a:r>
          </a:p>
        </p:txBody>
      </p:sp>
      <p:pic>
        <p:nvPicPr>
          <p:cNvPr id="8" name="Picture 7">
            <a:extLst>
              <a:ext uri="{FF2B5EF4-FFF2-40B4-BE49-F238E27FC236}">
                <a16:creationId xmlns:a16="http://schemas.microsoft.com/office/drawing/2014/main" id="{9EC16653-0060-7C7F-7D13-487220FA7422}"/>
              </a:ext>
            </a:extLst>
          </p:cNvPr>
          <p:cNvPicPr>
            <a:picLocks noChangeAspect="1"/>
          </p:cNvPicPr>
          <p:nvPr/>
        </p:nvPicPr>
        <p:blipFill>
          <a:blip r:embed="rId3"/>
          <a:stretch>
            <a:fillRect/>
          </a:stretch>
        </p:blipFill>
        <p:spPr>
          <a:xfrm>
            <a:off x="4000500" y="3695700"/>
            <a:ext cx="3581400" cy="2495550"/>
          </a:xfrm>
          <a:prstGeom prst="rect">
            <a:avLst/>
          </a:prstGeom>
        </p:spPr>
      </p:pic>
    </p:spTree>
    <p:extLst>
      <p:ext uri="{BB962C8B-B14F-4D97-AF65-F5344CB8AC3E}">
        <p14:creationId xmlns:p14="http://schemas.microsoft.com/office/powerpoint/2010/main" val="1198563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542159-E7C8-2A12-02C6-8DD879E42D36}"/>
              </a:ext>
            </a:extLst>
          </p:cNvPr>
          <p:cNvPicPr>
            <a:picLocks noChangeAspect="1"/>
          </p:cNvPicPr>
          <p:nvPr/>
        </p:nvPicPr>
        <p:blipFill>
          <a:blip r:embed="rId2"/>
          <a:stretch>
            <a:fillRect/>
          </a:stretch>
        </p:blipFill>
        <p:spPr>
          <a:xfrm>
            <a:off x="3048000" y="1143000"/>
            <a:ext cx="6096000" cy="4572000"/>
          </a:xfrm>
          <a:prstGeom prst="rect">
            <a:avLst/>
          </a:prstGeom>
        </p:spPr>
      </p:pic>
    </p:spTree>
    <p:extLst>
      <p:ext uri="{BB962C8B-B14F-4D97-AF65-F5344CB8AC3E}">
        <p14:creationId xmlns:p14="http://schemas.microsoft.com/office/powerpoint/2010/main" val="2766963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EA7365-6B81-47E8-CABA-641BDB8712AB}"/>
              </a:ext>
            </a:extLst>
          </p:cNvPr>
          <p:cNvPicPr>
            <a:picLocks noChangeAspect="1"/>
          </p:cNvPicPr>
          <p:nvPr/>
        </p:nvPicPr>
        <p:blipFill>
          <a:blip r:embed="rId2"/>
          <a:stretch>
            <a:fillRect/>
          </a:stretch>
        </p:blipFill>
        <p:spPr>
          <a:xfrm>
            <a:off x="2600326" y="157162"/>
            <a:ext cx="6000750" cy="2979045"/>
          </a:xfrm>
          <a:prstGeom prst="rect">
            <a:avLst/>
          </a:prstGeom>
        </p:spPr>
      </p:pic>
      <p:pic>
        <p:nvPicPr>
          <p:cNvPr id="7" name="Picture 6">
            <a:extLst>
              <a:ext uri="{FF2B5EF4-FFF2-40B4-BE49-F238E27FC236}">
                <a16:creationId xmlns:a16="http://schemas.microsoft.com/office/drawing/2014/main" id="{0048FB16-5A53-8868-0A77-D81E9B03D84B}"/>
              </a:ext>
            </a:extLst>
          </p:cNvPr>
          <p:cNvPicPr>
            <a:picLocks noChangeAspect="1"/>
          </p:cNvPicPr>
          <p:nvPr/>
        </p:nvPicPr>
        <p:blipFill>
          <a:blip r:embed="rId3"/>
          <a:stretch>
            <a:fillRect/>
          </a:stretch>
        </p:blipFill>
        <p:spPr>
          <a:xfrm>
            <a:off x="3862387" y="3552825"/>
            <a:ext cx="3667125" cy="2495550"/>
          </a:xfrm>
          <a:prstGeom prst="rect">
            <a:avLst/>
          </a:prstGeom>
        </p:spPr>
      </p:pic>
      <p:sp>
        <p:nvSpPr>
          <p:cNvPr id="8" name="TextBox 7">
            <a:extLst>
              <a:ext uri="{FF2B5EF4-FFF2-40B4-BE49-F238E27FC236}">
                <a16:creationId xmlns:a16="http://schemas.microsoft.com/office/drawing/2014/main" id="{DA7D8AB6-C28E-98ED-E001-3E33F9D14528}"/>
              </a:ext>
            </a:extLst>
          </p:cNvPr>
          <p:cNvSpPr txBox="1"/>
          <p:nvPr/>
        </p:nvSpPr>
        <p:spPr>
          <a:xfrm>
            <a:off x="311285" y="4095345"/>
            <a:ext cx="2918298" cy="1200329"/>
          </a:xfrm>
          <a:prstGeom prst="rect">
            <a:avLst/>
          </a:prstGeom>
          <a:noFill/>
        </p:spPr>
        <p:txBody>
          <a:bodyPr wrap="square" rtlCol="0">
            <a:spAutoFit/>
          </a:bodyPr>
          <a:lstStyle/>
          <a:p>
            <a:r>
              <a:rPr lang="en-US" dirty="0" err="1"/>
              <a:t>N_data</a:t>
            </a:r>
            <a:r>
              <a:rPr lang="en-US" dirty="0"/>
              <a:t> = 10000</a:t>
            </a:r>
          </a:p>
          <a:p>
            <a:r>
              <a:rPr lang="en-US" dirty="0"/>
              <a:t>Sigma = 0.1</a:t>
            </a:r>
          </a:p>
          <a:p>
            <a:r>
              <a:rPr lang="en-US" dirty="0" err="1"/>
              <a:t>a_scale</a:t>
            </a:r>
            <a:r>
              <a:rPr lang="en-US" dirty="0"/>
              <a:t> = 0.1</a:t>
            </a:r>
          </a:p>
          <a:p>
            <a:r>
              <a:rPr lang="en-US" b="1" dirty="0" err="1"/>
              <a:t>Grid_scale</a:t>
            </a:r>
            <a:r>
              <a:rPr lang="en-US" b="1" dirty="0"/>
              <a:t> = 0.1</a:t>
            </a:r>
          </a:p>
        </p:txBody>
      </p:sp>
      <p:cxnSp>
        <p:nvCxnSpPr>
          <p:cNvPr id="9" name="Straight Arrow Connector 8">
            <a:extLst>
              <a:ext uri="{FF2B5EF4-FFF2-40B4-BE49-F238E27FC236}">
                <a16:creationId xmlns:a16="http://schemas.microsoft.com/office/drawing/2014/main" id="{D191B39F-E8BA-7454-094F-F3769A353177}"/>
              </a:ext>
            </a:extLst>
          </p:cNvPr>
          <p:cNvCxnSpPr/>
          <p:nvPr/>
        </p:nvCxnSpPr>
        <p:spPr>
          <a:xfrm flipH="1" flipV="1">
            <a:off x="7277100" y="3790950"/>
            <a:ext cx="657225" cy="476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9D1D3A65-E857-6E30-4F5D-695DF263DCB1}"/>
              </a:ext>
            </a:extLst>
          </p:cNvPr>
          <p:cNvSpPr txBox="1"/>
          <p:nvPr/>
        </p:nvSpPr>
        <p:spPr>
          <a:xfrm>
            <a:off x="8039100" y="4181475"/>
            <a:ext cx="3476625" cy="1754326"/>
          </a:xfrm>
          <a:prstGeom prst="rect">
            <a:avLst/>
          </a:prstGeom>
          <a:noFill/>
        </p:spPr>
        <p:txBody>
          <a:bodyPr wrap="square" rtlCol="0">
            <a:spAutoFit/>
          </a:bodyPr>
          <a:lstStyle/>
          <a:p>
            <a:r>
              <a:rPr lang="en-US" b="1" dirty="0"/>
              <a:t>Note: </a:t>
            </a:r>
            <a:r>
              <a:rPr lang="en-US" dirty="0"/>
              <a:t>When the grid scale increases, a correlation still exists. But, the point source signal now clusters into groups. Clusters are likely grouped by radial distance from point source.</a:t>
            </a:r>
            <a:endParaRPr lang="en-US" b="1" dirty="0"/>
          </a:p>
        </p:txBody>
      </p:sp>
      <p:cxnSp>
        <p:nvCxnSpPr>
          <p:cNvPr id="11" name="Straight Arrow Connector 10">
            <a:extLst>
              <a:ext uri="{FF2B5EF4-FFF2-40B4-BE49-F238E27FC236}">
                <a16:creationId xmlns:a16="http://schemas.microsoft.com/office/drawing/2014/main" id="{E6927556-C595-1980-61FE-FBB8F1C6221C}"/>
              </a:ext>
            </a:extLst>
          </p:cNvPr>
          <p:cNvCxnSpPr>
            <a:cxnSpLocks/>
          </p:cNvCxnSpPr>
          <p:nvPr/>
        </p:nvCxnSpPr>
        <p:spPr>
          <a:xfrm flipH="1">
            <a:off x="5648325" y="4867275"/>
            <a:ext cx="208597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C3B6F08D-2666-7627-C624-F8ABB3C0A846}"/>
              </a:ext>
            </a:extLst>
          </p:cNvPr>
          <p:cNvCxnSpPr>
            <a:cxnSpLocks/>
          </p:cNvCxnSpPr>
          <p:nvPr/>
        </p:nvCxnSpPr>
        <p:spPr>
          <a:xfrm flipH="1">
            <a:off x="5000625" y="5143500"/>
            <a:ext cx="2695575" cy="2190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65307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EF3ACE-63EE-5B5A-9189-C1CDC5415324}"/>
              </a:ext>
            </a:extLst>
          </p:cNvPr>
          <p:cNvSpPr txBox="1"/>
          <p:nvPr/>
        </p:nvSpPr>
        <p:spPr>
          <a:xfrm>
            <a:off x="66674" y="0"/>
            <a:ext cx="6886575" cy="369332"/>
          </a:xfrm>
          <a:prstGeom prst="rect">
            <a:avLst/>
          </a:prstGeom>
          <a:noFill/>
        </p:spPr>
        <p:txBody>
          <a:bodyPr wrap="square" rtlCol="0">
            <a:spAutoFit/>
          </a:bodyPr>
          <a:lstStyle/>
          <a:p>
            <a:r>
              <a:rPr lang="en-US" dirty="0"/>
              <a:t>Realistic Situation: Dim Point Sources with Grid Scale = Wavelet Scale</a:t>
            </a:r>
          </a:p>
        </p:txBody>
      </p:sp>
      <p:pic>
        <p:nvPicPr>
          <p:cNvPr id="6" name="Picture 5">
            <a:extLst>
              <a:ext uri="{FF2B5EF4-FFF2-40B4-BE49-F238E27FC236}">
                <a16:creationId xmlns:a16="http://schemas.microsoft.com/office/drawing/2014/main" id="{6952E8C8-7AEB-E97C-21E4-211CE618195D}"/>
              </a:ext>
            </a:extLst>
          </p:cNvPr>
          <p:cNvPicPr>
            <a:picLocks noChangeAspect="1"/>
          </p:cNvPicPr>
          <p:nvPr/>
        </p:nvPicPr>
        <p:blipFill>
          <a:blip r:embed="rId2"/>
          <a:stretch>
            <a:fillRect/>
          </a:stretch>
        </p:blipFill>
        <p:spPr>
          <a:xfrm>
            <a:off x="2762250" y="461962"/>
            <a:ext cx="5705475" cy="2832457"/>
          </a:xfrm>
          <a:prstGeom prst="rect">
            <a:avLst/>
          </a:prstGeom>
        </p:spPr>
      </p:pic>
      <p:pic>
        <p:nvPicPr>
          <p:cNvPr id="8" name="Picture 7">
            <a:extLst>
              <a:ext uri="{FF2B5EF4-FFF2-40B4-BE49-F238E27FC236}">
                <a16:creationId xmlns:a16="http://schemas.microsoft.com/office/drawing/2014/main" id="{E42226AC-DFCD-BB9F-4A1D-08DE3617A402}"/>
              </a:ext>
            </a:extLst>
          </p:cNvPr>
          <p:cNvPicPr>
            <a:picLocks noChangeAspect="1"/>
          </p:cNvPicPr>
          <p:nvPr/>
        </p:nvPicPr>
        <p:blipFill>
          <a:blip r:embed="rId3"/>
          <a:stretch>
            <a:fillRect/>
          </a:stretch>
        </p:blipFill>
        <p:spPr>
          <a:xfrm>
            <a:off x="3648075" y="3562350"/>
            <a:ext cx="3657600" cy="2495550"/>
          </a:xfrm>
          <a:prstGeom prst="rect">
            <a:avLst/>
          </a:prstGeom>
        </p:spPr>
      </p:pic>
      <p:cxnSp>
        <p:nvCxnSpPr>
          <p:cNvPr id="9" name="Straight Arrow Connector 8">
            <a:extLst>
              <a:ext uri="{FF2B5EF4-FFF2-40B4-BE49-F238E27FC236}">
                <a16:creationId xmlns:a16="http://schemas.microsoft.com/office/drawing/2014/main" id="{4C1B1087-2ACC-5E6E-BFDC-376972674F49}"/>
              </a:ext>
            </a:extLst>
          </p:cNvPr>
          <p:cNvCxnSpPr/>
          <p:nvPr/>
        </p:nvCxnSpPr>
        <p:spPr>
          <a:xfrm flipH="1" flipV="1">
            <a:off x="7277100" y="3790950"/>
            <a:ext cx="657225" cy="476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8BAC5B22-4F6A-6C25-A7A4-A98C7195C882}"/>
              </a:ext>
            </a:extLst>
          </p:cNvPr>
          <p:cNvSpPr txBox="1"/>
          <p:nvPr/>
        </p:nvSpPr>
        <p:spPr>
          <a:xfrm>
            <a:off x="8039100" y="4181475"/>
            <a:ext cx="3476625" cy="2031325"/>
          </a:xfrm>
          <a:prstGeom prst="rect">
            <a:avLst/>
          </a:prstGeom>
          <a:noFill/>
        </p:spPr>
        <p:txBody>
          <a:bodyPr wrap="square" rtlCol="0">
            <a:spAutoFit/>
          </a:bodyPr>
          <a:lstStyle/>
          <a:p>
            <a:r>
              <a:rPr lang="en-US" b="1" dirty="0"/>
              <a:t>Note: </a:t>
            </a:r>
            <a:r>
              <a:rPr lang="en-US" dirty="0"/>
              <a:t>Encounter same issue as before. Pile-up and no clear correlation.</a:t>
            </a:r>
          </a:p>
          <a:p>
            <a:endParaRPr lang="en-US" b="1" dirty="0"/>
          </a:p>
          <a:p>
            <a:r>
              <a:rPr lang="en-US" dirty="0"/>
              <a:t>To verify this further, let’s generate a single point source many times and see how the data looks</a:t>
            </a:r>
          </a:p>
        </p:txBody>
      </p:sp>
    </p:spTree>
    <p:extLst>
      <p:ext uri="{BB962C8B-B14F-4D97-AF65-F5344CB8AC3E}">
        <p14:creationId xmlns:p14="http://schemas.microsoft.com/office/powerpoint/2010/main" val="3546326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E57CD2-9ADB-81E2-FCA6-7CECDC308365}"/>
              </a:ext>
            </a:extLst>
          </p:cNvPr>
          <p:cNvPicPr>
            <a:picLocks noChangeAspect="1"/>
          </p:cNvPicPr>
          <p:nvPr/>
        </p:nvPicPr>
        <p:blipFill>
          <a:blip r:embed="rId2"/>
          <a:stretch>
            <a:fillRect/>
          </a:stretch>
        </p:blipFill>
        <p:spPr>
          <a:xfrm>
            <a:off x="7153275" y="704850"/>
            <a:ext cx="3752850" cy="2495550"/>
          </a:xfrm>
          <a:prstGeom prst="rect">
            <a:avLst/>
          </a:prstGeom>
        </p:spPr>
      </p:pic>
      <p:pic>
        <p:nvPicPr>
          <p:cNvPr id="7" name="Picture 6">
            <a:extLst>
              <a:ext uri="{FF2B5EF4-FFF2-40B4-BE49-F238E27FC236}">
                <a16:creationId xmlns:a16="http://schemas.microsoft.com/office/drawing/2014/main" id="{0D9DAD07-EF30-183C-C9CD-2E53276158B5}"/>
              </a:ext>
            </a:extLst>
          </p:cNvPr>
          <p:cNvPicPr>
            <a:picLocks noChangeAspect="1"/>
          </p:cNvPicPr>
          <p:nvPr/>
        </p:nvPicPr>
        <p:blipFill>
          <a:blip r:embed="rId3"/>
          <a:stretch>
            <a:fillRect/>
          </a:stretch>
        </p:blipFill>
        <p:spPr>
          <a:xfrm>
            <a:off x="5610225" y="2724150"/>
            <a:ext cx="1565710" cy="1038225"/>
          </a:xfrm>
          <a:prstGeom prst="rect">
            <a:avLst/>
          </a:prstGeom>
        </p:spPr>
      </p:pic>
      <p:pic>
        <p:nvPicPr>
          <p:cNvPr id="11" name="Picture 10">
            <a:extLst>
              <a:ext uri="{FF2B5EF4-FFF2-40B4-BE49-F238E27FC236}">
                <a16:creationId xmlns:a16="http://schemas.microsoft.com/office/drawing/2014/main" id="{09923A64-D92F-BB75-0F81-F10E4B4BC893}"/>
              </a:ext>
            </a:extLst>
          </p:cNvPr>
          <p:cNvPicPr>
            <a:picLocks noChangeAspect="1"/>
          </p:cNvPicPr>
          <p:nvPr/>
        </p:nvPicPr>
        <p:blipFill>
          <a:blip r:embed="rId4"/>
          <a:stretch>
            <a:fillRect/>
          </a:stretch>
        </p:blipFill>
        <p:spPr>
          <a:xfrm>
            <a:off x="7033791" y="6072127"/>
            <a:ext cx="4205709" cy="604612"/>
          </a:xfrm>
          <a:prstGeom prst="rect">
            <a:avLst/>
          </a:prstGeom>
        </p:spPr>
      </p:pic>
      <p:sp>
        <p:nvSpPr>
          <p:cNvPr id="12" name="TextBox 11">
            <a:extLst>
              <a:ext uri="{FF2B5EF4-FFF2-40B4-BE49-F238E27FC236}">
                <a16:creationId xmlns:a16="http://schemas.microsoft.com/office/drawing/2014/main" id="{B30EA7E6-A563-7475-865B-36322995E681}"/>
              </a:ext>
            </a:extLst>
          </p:cNvPr>
          <p:cNvSpPr txBox="1"/>
          <p:nvPr/>
        </p:nvSpPr>
        <p:spPr>
          <a:xfrm>
            <a:off x="76200" y="104775"/>
            <a:ext cx="5381625" cy="646331"/>
          </a:xfrm>
          <a:prstGeom prst="rect">
            <a:avLst/>
          </a:prstGeom>
          <a:noFill/>
        </p:spPr>
        <p:txBody>
          <a:bodyPr wrap="square" rtlCol="0">
            <a:spAutoFit/>
          </a:bodyPr>
          <a:lstStyle/>
          <a:p>
            <a:r>
              <a:rPr lang="en-US" dirty="0"/>
              <a:t>Iterate the same calculation 10000 times to reasonably account for fluctuations</a:t>
            </a:r>
          </a:p>
        </p:txBody>
      </p:sp>
      <p:sp>
        <p:nvSpPr>
          <p:cNvPr id="13" name="TextBox 12">
            <a:extLst>
              <a:ext uri="{FF2B5EF4-FFF2-40B4-BE49-F238E27FC236}">
                <a16:creationId xmlns:a16="http://schemas.microsoft.com/office/drawing/2014/main" id="{F391F795-B5AD-B034-4FE5-93234233397A}"/>
              </a:ext>
            </a:extLst>
          </p:cNvPr>
          <p:cNvSpPr txBox="1"/>
          <p:nvPr/>
        </p:nvSpPr>
        <p:spPr>
          <a:xfrm>
            <a:off x="311285" y="4095345"/>
            <a:ext cx="2918298" cy="1754326"/>
          </a:xfrm>
          <a:prstGeom prst="rect">
            <a:avLst/>
          </a:prstGeom>
          <a:noFill/>
        </p:spPr>
        <p:txBody>
          <a:bodyPr wrap="square" rtlCol="0">
            <a:spAutoFit/>
          </a:bodyPr>
          <a:lstStyle/>
          <a:p>
            <a:r>
              <a:rPr lang="en-US" dirty="0" err="1"/>
              <a:t>N_data</a:t>
            </a:r>
            <a:r>
              <a:rPr lang="en-US" dirty="0"/>
              <a:t> = 10</a:t>
            </a:r>
          </a:p>
          <a:p>
            <a:r>
              <a:rPr lang="en-US" dirty="0"/>
              <a:t>Sigma = 0.1</a:t>
            </a:r>
          </a:p>
          <a:p>
            <a:r>
              <a:rPr lang="en-US" dirty="0" err="1"/>
              <a:t>a_scale</a:t>
            </a:r>
            <a:r>
              <a:rPr lang="en-US" dirty="0"/>
              <a:t> = 0.1</a:t>
            </a:r>
          </a:p>
          <a:p>
            <a:r>
              <a:rPr lang="en-US" b="1" dirty="0" err="1"/>
              <a:t>Grid_scale</a:t>
            </a:r>
            <a:r>
              <a:rPr lang="en-US" b="1" dirty="0"/>
              <a:t> = 0.1</a:t>
            </a:r>
          </a:p>
          <a:p>
            <a:endParaRPr lang="en-US" b="1" dirty="0"/>
          </a:p>
          <a:p>
            <a:r>
              <a:rPr lang="en-US" b="1" dirty="0"/>
              <a:t>Iterate 10000 times</a:t>
            </a:r>
          </a:p>
        </p:txBody>
      </p:sp>
      <p:sp>
        <p:nvSpPr>
          <p:cNvPr id="14" name="TextBox 13">
            <a:extLst>
              <a:ext uri="{FF2B5EF4-FFF2-40B4-BE49-F238E27FC236}">
                <a16:creationId xmlns:a16="http://schemas.microsoft.com/office/drawing/2014/main" id="{A09ABB83-DBAF-9299-1FE0-6452788C8068}"/>
              </a:ext>
            </a:extLst>
          </p:cNvPr>
          <p:cNvSpPr txBox="1"/>
          <p:nvPr/>
        </p:nvSpPr>
        <p:spPr>
          <a:xfrm>
            <a:off x="4906977" y="1207789"/>
            <a:ext cx="2115587" cy="923330"/>
          </a:xfrm>
          <a:prstGeom prst="rect">
            <a:avLst/>
          </a:prstGeom>
          <a:noFill/>
        </p:spPr>
        <p:txBody>
          <a:bodyPr wrap="square" rtlCol="0">
            <a:spAutoFit/>
          </a:bodyPr>
          <a:lstStyle/>
          <a:p>
            <a:r>
              <a:rPr lang="en-US" dirty="0"/>
              <a:t>Again, we reach this type of plot that is hard to interpret</a:t>
            </a:r>
          </a:p>
        </p:txBody>
      </p:sp>
      <p:sp>
        <p:nvSpPr>
          <p:cNvPr id="15" name="TextBox 14">
            <a:extLst>
              <a:ext uri="{FF2B5EF4-FFF2-40B4-BE49-F238E27FC236}">
                <a16:creationId xmlns:a16="http://schemas.microsoft.com/office/drawing/2014/main" id="{6D63F5B1-95A9-130B-E13B-BE0FC233E1EF}"/>
              </a:ext>
            </a:extLst>
          </p:cNvPr>
          <p:cNvSpPr txBox="1"/>
          <p:nvPr/>
        </p:nvSpPr>
        <p:spPr>
          <a:xfrm>
            <a:off x="5068430" y="4184870"/>
            <a:ext cx="2115587" cy="2585323"/>
          </a:xfrm>
          <a:prstGeom prst="rect">
            <a:avLst/>
          </a:prstGeom>
          <a:noFill/>
        </p:spPr>
        <p:txBody>
          <a:bodyPr wrap="square" rtlCol="0">
            <a:spAutoFit/>
          </a:bodyPr>
          <a:lstStyle/>
          <a:p>
            <a:r>
              <a:rPr lang="en-US" dirty="0"/>
              <a:t>Instead, plot the histograms, color-coded in terms of intensity. The non-zero histograms would be much more faint if we made color prop to normalization</a:t>
            </a:r>
          </a:p>
        </p:txBody>
      </p:sp>
      <p:pic>
        <p:nvPicPr>
          <p:cNvPr id="17" name="Picture 16">
            <a:extLst>
              <a:ext uri="{FF2B5EF4-FFF2-40B4-BE49-F238E27FC236}">
                <a16:creationId xmlns:a16="http://schemas.microsoft.com/office/drawing/2014/main" id="{B08D048C-5726-CB9A-7C6E-EAF46282C96E}"/>
              </a:ext>
            </a:extLst>
          </p:cNvPr>
          <p:cNvPicPr>
            <a:picLocks noChangeAspect="1"/>
          </p:cNvPicPr>
          <p:nvPr/>
        </p:nvPicPr>
        <p:blipFill>
          <a:blip r:embed="rId5"/>
          <a:stretch>
            <a:fillRect/>
          </a:stretch>
        </p:blipFill>
        <p:spPr>
          <a:xfrm>
            <a:off x="7245790" y="3512084"/>
            <a:ext cx="3657600" cy="2495550"/>
          </a:xfrm>
          <a:prstGeom prst="rect">
            <a:avLst/>
          </a:prstGeom>
        </p:spPr>
      </p:pic>
    </p:spTree>
    <p:extLst>
      <p:ext uri="{BB962C8B-B14F-4D97-AF65-F5344CB8AC3E}">
        <p14:creationId xmlns:p14="http://schemas.microsoft.com/office/powerpoint/2010/main" val="612493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D8D3E-CC44-A300-B683-99B0584289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09980E-F18E-F3C3-4A64-A50AC5C1CFFF}"/>
              </a:ext>
            </a:extLst>
          </p:cNvPr>
          <p:cNvSpPr>
            <a:spLocks noGrp="1"/>
          </p:cNvSpPr>
          <p:nvPr>
            <p:ph idx="1"/>
          </p:nvPr>
        </p:nvSpPr>
        <p:spPr/>
        <p:txBody>
          <a:bodyPr>
            <a:normAutofit fontScale="40000" lnSpcReduction="20000"/>
          </a:bodyPr>
          <a:lstStyle/>
          <a:p>
            <a:r>
              <a:rPr lang="en-US" b="0" dirty="0">
                <a:solidFill>
                  <a:srgbClr val="6A9955"/>
                </a:solidFill>
                <a:effectLst/>
                <a:latin typeface="Consolas" panose="020B0609020204030204" pitchFamily="49" charset="0"/>
              </a:rPr>
              <a:t># But, we are interested in the wavelet coefficients in the vicinity of the Gaussian</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 So, we should only consider the wavelet coefficients in the vicinity of the Gaussian</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 This is better for us. The way that we can define the probability of a source having N</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 counts is by this very probability distribution. However, it will depend on the morphology</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 and number of datapoints surrounding the point source. In the end, we will have to</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 perform tests to assign a probability of how often we obtain the right distribution given</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 this probabilistic model.</a:t>
            </a:r>
            <a:endParaRPr lang="en-US" b="0" dirty="0">
              <a:solidFill>
                <a:srgbClr val="CCCCCC"/>
              </a:solidFill>
              <a:effectLst/>
              <a:latin typeface="Consolas" panose="020B0609020204030204" pitchFamily="49" charset="0"/>
            </a:endParaRPr>
          </a:p>
          <a:p>
            <a:br>
              <a:rPr lang="en-US" b="0" dirty="0">
                <a:solidFill>
                  <a:srgbClr val="CCCCCC"/>
                </a:solidFill>
                <a:effectLst/>
                <a:latin typeface="Consolas" panose="020B0609020204030204" pitchFamily="49" charset="0"/>
              </a:rPr>
            </a:br>
            <a:r>
              <a:rPr lang="en-US" b="0" dirty="0">
                <a:solidFill>
                  <a:srgbClr val="6A9955"/>
                </a:solidFill>
                <a:effectLst/>
                <a:latin typeface="Consolas" panose="020B0609020204030204" pitchFamily="49" charset="0"/>
              </a:rPr>
              <a:t># If we fail too many times doing things like this, it may be best to employ an ML</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 algorithm for classifying the number of datapoints making up a point source.</a:t>
            </a:r>
            <a:endParaRPr lang="en-US" b="0" dirty="0">
              <a:solidFill>
                <a:srgbClr val="CCCCCC"/>
              </a:solidFill>
              <a:effectLst/>
              <a:latin typeface="Consolas" panose="020B0609020204030204" pitchFamily="49" charset="0"/>
            </a:endParaRPr>
          </a:p>
          <a:p>
            <a:br>
              <a:rPr lang="en-US" b="0" dirty="0">
                <a:solidFill>
                  <a:srgbClr val="CCCCCC"/>
                </a:solidFill>
                <a:effectLst/>
                <a:latin typeface="Consolas" panose="020B0609020204030204" pitchFamily="49" charset="0"/>
              </a:rPr>
            </a:br>
            <a:r>
              <a:rPr lang="en-US" b="0" dirty="0">
                <a:solidFill>
                  <a:srgbClr val="6A9955"/>
                </a:solidFill>
                <a:effectLst/>
                <a:latin typeface="Consolas" panose="020B0609020204030204" pitchFamily="49" charset="0"/>
              </a:rPr>
              <a:t># We want to make the wavelet coefficient as independent as possible of </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 these hyperparameters like the overall normalization of the dataset.</a:t>
            </a:r>
            <a:endParaRPr lang="en-US" b="0" dirty="0">
              <a:solidFill>
                <a:srgbClr val="CCCCCC"/>
              </a:solidFill>
              <a:effectLst/>
              <a:latin typeface="Consolas" panose="020B0609020204030204" pitchFamily="49" charset="0"/>
            </a:endParaRPr>
          </a:p>
          <a:p>
            <a:br>
              <a:rPr lang="en-US" b="0" dirty="0">
                <a:solidFill>
                  <a:srgbClr val="CCCCCC"/>
                </a:solidFill>
                <a:effectLst/>
                <a:latin typeface="Consolas" panose="020B0609020204030204" pitchFamily="49" charset="0"/>
              </a:rPr>
            </a:br>
            <a:r>
              <a:rPr lang="en-US" b="0" dirty="0">
                <a:solidFill>
                  <a:srgbClr val="6A9955"/>
                </a:solidFill>
                <a:effectLst/>
                <a:latin typeface="Consolas" panose="020B0609020204030204" pitchFamily="49" charset="0"/>
              </a:rPr>
              <a:t># Another option is to use one wavelet map for the point source's position itself</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 Then, use new wavelet maps on the positions of the point sources to produce</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 an estimate of the number of datapoints that it makes up. By doing this for point sources</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 injected in the background, we are not assuming empty background or uniform background.</a:t>
            </a:r>
            <a:endParaRPr lang="en-US" b="0" dirty="0">
              <a:solidFill>
                <a:srgbClr val="CCCCCC"/>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3489926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FAF048-6EDB-1635-BC6D-4A75DD77BA0F}"/>
              </a:ext>
            </a:extLst>
          </p:cNvPr>
          <p:cNvSpPr txBox="1"/>
          <p:nvPr/>
        </p:nvSpPr>
        <p:spPr>
          <a:xfrm>
            <a:off x="76200" y="104775"/>
            <a:ext cx="5381625" cy="369332"/>
          </a:xfrm>
          <a:prstGeom prst="rect">
            <a:avLst/>
          </a:prstGeom>
          <a:noFill/>
        </p:spPr>
        <p:txBody>
          <a:bodyPr wrap="square" rtlCol="0">
            <a:spAutoFit/>
          </a:bodyPr>
          <a:lstStyle/>
          <a:p>
            <a:r>
              <a:rPr lang="en-US" dirty="0"/>
              <a:t>Check point sources only for grid points near a Gaussian</a:t>
            </a:r>
          </a:p>
        </p:txBody>
      </p:sp>
      <p:sp>
        <p:nvSpPr>
          <p:cNvPr id="5" name="TextBox 4">
            <a:extLst>
              <a:ext uri="{FF2B5EF4-FFF2-40B4-BE49-F238E27FC236}">
                <a16:creationId xmlns:a16="http://schemas.microsoft.com/office/drawing/2014/main" id="{49D755D6-C84D-FE46-25D4-D80D5E327CEE}"/>
              </a:ext>
            </a:extLst>
          </p:cNvPr>
          <p:cNvSpPr txBox="1"/>
          <p:nvPr/>
        </p:nvSpPr>
        <p:spPr>
          <a:xfrm>
            <a:off x="311285" y="4095345"/>
            <a:ext cx="2918298" cy="1200329"/>
          </a:xfrm>
          <a:prstGeom prst="rect">
            <a:avLst/>
          </a:prstGeom>
          <a:noFill/>
        </p:spPr>
        <p:txBody>
          <a:bodyPr wrap="square" rtlCol="0">
            <a:spAutoFit/>
          </a:bodyPr>
          <a:lstStyle/>
          <a:p>
            <a:r>
              <a:rPr lang="en-US" dirty="0" err="1"/>
              <a:t>N_data</a:t>
            </a:r>
            <a:r>
              <a:rPr lang="en-US" dirty="0"/>
              <a:t> = 10000</a:t>
            </a:r>
          </a:p>
          <a:p>
            <a:r>
              <a:rPr lang="en-US" dirty="0"/>
              <a:t>Sigma = 0.1</a:t>
            </a:r>
          </a:p>
          <a:p>
            <a:r>
              <a:rPr lang="en-US" dirty="0" err="1"/>
              <a:t>a_scale</a:t>
            </a:r>
            <a:r>
              <a:rPr lang="en-US" dirty="0"/>
              <a:t> = 0.1</a:t>
            </a:r>
          </a:p>
          <a:p>
            <a:r>
              <a:rPr lang="en-US" b="1" dirty="0" err="1"/>
              <a:t>Grid_scale</a:t>
            </a:r>
            <a:r>
              <a:rPr lang="en-US" b="1" dirty="0"/>
              <a:t> = 0.1</a:t>
            </a:r>
          </a:p>
        </p:txBody>
      </p:sp>
      <p:pic>
        <p:nvPicPr>
          <p:cNvPr id="7" name="Picture 6">
            <a:extLst>
              <a:ext uri="{FF2B5EF4-FFF2-40B4-BE49-F238E27FC236}">
                <a16:creationId xmlns:a16="http://schemas.microsoft.com/office/drawing/2014/main" id="{DE2A4415-A163-5A67-9027-79058EE69D99}"/>
              </a:ext>
            </a:extLst>
          </p:cNvPr>
          <p:cNvPicPr>
            <a:picLocks noChangeAspect="1"/>
          </p:cNvPicPr>
          <p:nvPr/>
        </p:nvPicPr>
        <p:blipFill>
          <a:blip r:embed="rId2"/>
          <a:stretch>
            <a:fillRect/>
          </a:stretch>
        </p:blipFill>
        <p:spPr>
          <a:xfrm>
            <a:off x="3054224" y="510058"/>
            <a:ext cx="4899467" cy="243231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C6A38D0-3B7B-859A-114A-28741913804D}"/>
                  </a:ext>
                </a:extLst>
              </p:cNvPr>
              <p:cNvSpPr txBox="1"/>
              <p:nvPr/>
            </p:nvSpPr>
            <p:spPr>
              <a:xfrm>
                <a:off x="8111905" y="1208638"/>
                <a:ext cx="2356543"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&lt;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𝜎</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𝑔𝑟𝑖𝑑</m:t>
                                      </m:r>
                                    </m:sub>
                                  </m:sSub>
                                </m:e>
                              </m:d>
                            </m:e>
                            <m:sup>
                              <m:r>
                                <a:rPr lang="en-US" b="0" i="1" smtClean="0">
                                  <a:latin typeface="Cambria Math" panose="02040503050406030204" pitchFamily="18" charset="0"/>
                                </a:rPr>
                                <m:t>2</m:t>
                              </m:r>
                            </m:sup>
                          </m:sSup>
                        </m:e>
                      </m:rad>
                      <m:r>
                        <a:rPr lang="en-US" b="0" i="1" smtClean="0">
                          <a:latin typeface="Cambria Math" panose="02040503050406030204" pitchFamily="18" charset="0"/>
                        </a:rPr>
                        <m:t> </m:t>
                      </m:r>
                    </m:oMath>
                  </m:oMathPara>
                </a14:m>
                <a:endParaRPr lang="en-US" dirty="0"/>
              </a:p>
            </p:txBody>
          </p:sp>
        </mc:Choice>
        <mc:Fallback xmlns="">
          <p:sp>
            <p:nvSpPr>
              <p:cNvPr id="9" name="TextBox 8">
                <a:extLst>
                  <a:ext uri="{FF2B5EF4-FFF2-40B4-BE49-F238E27FC236}">
                    <a16:creationId xmlns:a16="http://schemas.microsoft.com/office/drawing/2014/main" id="{CC6A38D0-3B7B-859A-114A-28741913804D}"/>
                  </a:ext>
                </a:extLst>
              </p:cNvPr>
              <p:cNvSpPr txBox="1">
                <a:spLocks noRot="1" noChangeAspect="1" noMove="1" noResize="1" noEditPoints="1" noAdjustHandles="1" noChangeArrowheads="1" noChangeShapeType="1" noTextEdit="1"/>
              </p:cNvSpPr>
              <p:nvPr/>
            </p:nvSpPr>
            <p:spPr>
              <a:xfrm>
                <a:off x="8111905" y="1208638"/>
                <a:ext cx="2356543" cy="563680"/>
              </a:xfrm>
              <a:prstGeom prst="rect">
                <a:avLst/>
              </a:prstGeom>
              <a:blipFill>
                <a:blip r:embed="rId3"/>
                <a:stretch>
                  <a:fillRect b="-107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D584065-12A3-7CE2-1C2F-2A8350F4C9BA}"/>
              </a:ext>
            </a:extLst>
          </p:cNvPr>
          <p:cNvPicPr>
            <a:picLocks noChangeAspect="1"/>
          </p:cNvPicPr>
          <p:nvPr/>
        </p:nvPicPr>
        <p:blipFill>
          <a:blip r:embed="rId4"/>
          <a:stretch>
            <a:fillRect/>
          </a:stretch>
        </p:blipFill>
        <p:spPr>
          <a:xfrm>
            <a:off x="3879316" y="3340068"/>
            <a:ext cx="3600450" cy="2495550"/>
          </a:xfrm>
          <a:prstGeom prst="rect">
            <a:avLst/>
          </a:prstGeom>
        </p:spPr>
      </p:pic>
      <p:sp>
        <p:nvSpPr>
          <p:cNvPr id="12" name="TextBox 11">
            <a:extLst>
              <a:ext uri="{FF2B5EF4-FFF2-40B4-BE49-F238E27FC236}">
                <a16:creationId xmlns:a16="http://schemas.microsoft.com/office/drawing/2014/main" id="{0DCF884F-7D46-E451-324F-26069EEF3851}"/>
              </a:ext>
            </a:extLst>
          </p:cNvPr>
          <p:cNvSpPr txBox="1"/>
          <p:nvPr/>
        </p:nvSpPr>
        <p:spPr>
          <a:xfrm>
            <a:off x="7813141" y="3684760"/>
            <a:ext cx="2064190" cy="923330"/>
          </a:xfrm>
          <a:prstGeom prst="rect">
            <a:avLst/>
          </a:prstGeom>
          <a:noFill/>
        </p:spPr>
        <p:txBody>
          <a:bodyPr wrap="square" rtlCol="0">
            <a:spAutoFit/>
          </a:bodyPr>
          <a:lstStyle/>
          <a:p>
            <a:r>
              <a:rPr lang="en-US" dirty="0"/>
              <a:t>As expected, the point source makes up the clusters</a:t>
            </a:r>
          </a:p>
        </p:txBody>
      </p:sp>
    </p:spTree>
    <p:extLst>
      <p:ext uri="{BB962C8B-B14F-4D97-AF65-F5344CB8AC3E}">
        <p14:creationId xmlns:p14="http://schemas.microsoft.com/office/powerpoint/2010/main" val="4048721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3FAE6E-5F19-99B3-3EF7-2C6AACDD425D}"/>
              </a:ext>
            </a:extLst>
          </p:cNvPr>
          <p:cNvPicPr>
            <a:picLocks noChangeAspect="1"/>
          </p:cNvPicPr>
          <p:nvPr/>
        </p:nvPicPr>
        <p:blipFill>
          <a:blip r:embed="rId2"/>
          <a:stretch>
            <a:fillRect/>
          </a:stretch>
        </p:blipFill>
        <p:spPr>
          <a:xfrm>
            <a:off x="1184405" y="4275110"/>
            <a:ext cx="3657600" cy="2495550"/>
          </a:xfrm>
          <a:prstGeom prst="rect">
            <a:avLst/>
          </a:prstGeom>
        </p:spPr>
      </p:pic>
      <p:pic>
        <p:nvPicPr>
          <p:cNvPr id="11" name="Picture 10">
            <a:extLst>
              <a:ext uri="{FF2B5EF4-FFF2-40B4-BE49-F238E27FC236}">
                <a16:creationId xmlns:a16="http://schemas.microsoft.com/office/drawing/2014/main" id="{7D0BCF39-033E-47E8-562E-43C43851D8A8}"/>
              </a:ext>
            </a:extLst>
          </p:cNvPr>
          <p:cNvPicPr>
            <a:picLocks noChangeAspect="1"/>
          </p:cNvPicPr>
          <p:nvPr/>
        </p:nvPicPr>
        <p:blipFill>
          <a:blip r:embed="rId3"/>
          <a:stretch>
            <a:fillRect/>
          </a:stretch>
        </p:blipFill>
        <p:spPr>
          <a:xfrm>
            <a:off x="6094476" y="2016633"/>
            <a:ext cx="3733800" cy="2495550"/>
          </a:xfrm>
          <a:prstGeom prst="rect">
            <a:avLst/>
          </a:prstGeom>
        </p:spPr>
      </p:pic>
      <p:sp>
        <p:nvSpPr>
          <p:cNvPr id="12" name="TextBox 11">
            <a:extLst>
              <a:ext uri="{FF2B5EF4-FFF2-40B4-BE49-F238E27FC236}">
                <a16:creationId xmlns:a16="http://schemas.microsoft.com/office/drawing/2014/main" id="{A43E7129-13C4-BD13-CF5C-46825ED5D472}"/>
              </a:ext>
            </a:extLst>
          </p:cNvPr>
          <p:cNvSpPr txBox="1"/>
          <p:nvPr/>
        </p:nvSpPr>
        <p:spPr>
          <a:xfrm>
            <a:off x="7013448" y="1014984"/>
            <a:ext cx="2779776" cy="923330"/>
          </a:xfrm>
          <a:prstGeom prst="rect">
            <a:avLst/>
          </a:prstGeom>
          <a:noFill/>
        </p:spPr>
        <p:txBody>
          <a:bodyPr wrap="square" rtlCol="0">
            <a:spAutoFit/>
          </a:bodyPr>
          <a:lstStyle/>
          <a:p>
            <a:pPr algn="ctr"/>
            <a:r>
              <a:rPr lang="en-US" dirty="0"/>
              <a:t>Pdf for the number of photons identified in grid point bins</a:t>
            </a:r>
          </a:p>
        </p:txBody>
      </p:sp>
      <p:cxnSp>
        <p:nvCxnSpPr>
          <p:cNvPr id="14" name="Straight Arrow Connector 13">
            <a:extLst>
              <a:ext uri="{FF2B5EF4-FFF2-40B4-BE49-F238E27FC236}">
                <a16:creationId xmlns:a16="http://schemas.microsoft.com/office/drawing/2014/main" id="{EE012ADE-25A7-F0DF-1518-7FAFF661B768}"/>
              </a:ext>
            </a:extLst>
          </p:cNvPr>
          <p:cNvCxnSpPr/>
          <p:nvPr/>
        </p:nvCxnSpPr>
        <p:spPr>
          <a:xfrm flipH="1">
            <a:off x="9605727" y="2290527"/>
            <a:ext cx="497940" cy="1267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6DA675F4-F78C-97D9-E8A0-7BC7E71E4F14}"/>
              </a:ext>
            </a:extLst>
          </p:cNvPr>
          <p:cNvSpPr txBox="1"/>
          <p:nvPr/>
        </p:nvSpPr>
        <p:spPr>
          <a:xfrm>
            <a:off x="10094614" y="1982709"/>
            <a:ext cx="1348966" cy="646331"/>
          </a:xfrm>
          <a:prstGeom prst="rect">
            <a:avLst/>
          </a:prstGeom>
          <a:noFill/>
        </p:spPr>
        <p:txBody>
          <a:bodyPr wrap="square" rtlCol="0">
            <a:spAutoFit/>
          </a:bodyPr>
          <a:lstStyle/>
          <a:p>
            <a:r>
              <a:rPr lang="en-US" dirty="0"/>
              <a:t>True number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FB14857-82A5-2AA5-04A2-26A5D21E4EEE}"/>
                  </a:ext>
                </a:extLst>
              </p:cNvPr>
              <p:cNvSpPr txBox="1"/>
              <p:nvPr/>
            </p:nvSpPr>
            <p:spPr>
              <a:xfrm>
                <a:off x="1883121" y="3725501"/>
                <a:ext cx="2356543"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&lt;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𝜎</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𝑔𝑟𝑖𝑑</m:t>
                                      </m:r>
                                    </m:sub>
                                  </m:sSub>
                                </m:e>
                              </m:d>
                            </m:e>
                            <m:sup>
                              <m:r>
                                <a:rPr lang="en-US" b="0" i="1" smtClean="0">
                                  <a:latin typeface="Cambria Math" panose="02040503050406030204" pitchFamily="18" charset="0"/>
                                </a:rPr>
                                <m:t>2</m:t>
                              </m:r>
                            </m:sup>
                          </m:sSup>
                        </m:e>
                      </m:rad>
                      <m:r>
                        <a:rPr lang="en-US" b="0" i="1" smtClean="0">
                          <a:latin typeface="Cambria Math" panose="02040503050406030204" pitchFamily="18" charset="0"/>
                        </a:rPr>
                        <m:t> </m:t>
                      </m:r>
                    </m:oMath>
                  </m:oMathPara>
                </a14:m>
                <a:endParaRPr lang="en-US" dirty="0"/>
              </a:p>
            </p:txBody>
          </p:sp>
        </mc:Choice>
        <mc:Fallback xmlns="">
          <p:sp>
            <p:nvSpPr>
              <p:cNvPr id="16" name="TextBox 15">
                <a:extLst>
                  <a:ext uri="{FF2B5EF4-FFF2-40B4-BE49-F238E27FC236}">
                    <a16:creationId xmlns:a16="http://schemas.microsoft.com/office/drawing/2014/main" id="{6FB14857-82A5-2AA5-04A2-26A5D21E4EEE}"/>
                  </a:ext>
                </a:extLst>
              </p:cNvPr>
              <p:cNvSpPr txBox="1">
                <a:spLocks noRot="1" noChangeAspect="1" noMove="1" noResize="1" noEditPoints="1" noAdjustHandles="1" noChangeArrowheads="1" noChangeShapeType="1" noTextEdit="1"/>
              </p:cNvSpPr>
              <p:nvPr/>
            </p:nvSpPr>
            <p:spPr>
              <a:xfrm>
                <a:off x="1883121" y="3725501"/>
                <a:ext cx="2356543" cy="563680"/>
              </a:xfrm>
              <a:prstGeom prst="rect">
                <a:avLst/>
              </a:prstGeom>
              <a:blipFill>
                <a:blip r:embed="rId4"/>
                <a:stretch>
                  <a:fillRect b="-1075"/>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8EB7F3A9-8782-E2EF-FFDF-270EEEC70FC9}"/>
              </a:ext>
            </a:extLst>
          </p:cNvPr>
          <p:cNvPicPr>
            <a:picLocks noChangeAspect="1"/>
          </p:cNvPicPr>
          <p:nvPr/>
        </p:nvPicPr>
        <p:blipFill>
          <a:blip r:embed="rId5"/>
          <a:stretch>
            <a:fillRect/>
          </a:stretch>
        </p:blipFill>
        <p:spPr>
          <a:xfrm>
            <a:off x="1253482" y="991419"/>
            <a:ext cx="3657600" cy="2495550"/>
          </a:xfrm>
          <a:prstGeom prst="rect">
            <a:avLst/>
          </a:prstGeom>
        </p:spPr>
      </p:pic>
      <p:sp>
        <p:nvSpPr>
          <p:cNvPr id="19" name="TextBox 18">
            <a:extLst>
              <a:ext uri="{FF2B5EF4-FFF2-40B4-BE49-F238E27FC236}">
                <a16:creationId xmlns:a16="http://schemas.microsoft.com/office/drawing/2014/main" id="{DEA2096D-0B8B-70FE-2C02-71F642F51E59}"/>
              </a:ext>
            </a:extLst>
          </p:cNvPr>
          <p:cNvSpPr txBox="1"/>
          <p:nvPr/>
        </p:nvSpPr>
        <p:spPr>
          <a:xfrm>
            <a:off x="2734146" y="588476"/>
            <a:ext cx="2806575" cy="369332"/>
          </a:xfrm>
          <a:prstGeom prst="rect">
            <a:avLst/>
          </a:prstGeom>
          <a:noFill/>
        </p:spPr>
        <p:txBody>
          <a:bodyPr wrap="square" rtlCol="0">
            <a:spAutoFit/>
          </a:bodyPr>
          <a:lstStyle/>
          <a:p>
            <a:r>
              <a:rPr lang="en-US" dirty="0"/>
              <a:t>All points</a:t>
            </a:r>
          </a:p>
        </p:txBody>
      </p:sp>
      <p:sp>
        <p:nvSpPr>
          <p:cNvPr id="20" name="TextBox 19">
            <a:extLst>
              <a:ext uri="{FF2B5EF4-FFF2-40B4-BE49-F238E27FC236}">
                <a16:creationId xmlns:a16="http://schemas.microsoft.com/office/drawing/2014/main" id="{D5BF3F1B-8E87-0D37-C74C-E13952B896E0}"/>
              </a:ext>
            </a:extLst>
          </p:cNvPr>
          <p:cNvSpPr txBox="1"/>
          <p:nvPr/>
        </p:nvSpPr>
        <p:spPr>
          <a:xfrm>
            <a:off x="85253" y="0"/>
            <a:ext cx="5381625" cy="646331"/>
          </a:xfrm>
          <a:prstGeom prst="rect">
            <a:avLst/>
          </a:prstGeom>
          <a:noFill/>
        </p:spPr>
        <p:txBody>
          <a:bodyPr wrap="square" rtlCol="0">
            <a:spAutoFit/>
          </a:bodyPr>
          <a:lstStyle/>
          <a:p>
            <a:r>
              <a:rPr lang="en-US" dirty="0"/>
              <a:t>Iterate the same calculation 10000 times to reasonably account for fluctuations</a:t>
            </a:r>
          </a:p>
        </p:txBody>
      </p:sp>
    </p:spTree>
    <p:extLst>
      <p:ext uri="{BB962C8B-B14F-4D97-AF65-F5344CB8AC3E}">
        <p14:creationId xmlns:p14="http://schemas.microsoft.com/office/powerpoint/2010/main" val="2340571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423011-4920-4078-C81A-7C1D0DC7FCB6}"/>
              </a:ext>
            </a:extLst>
          </p:cNvPr>
          <p:cNvPicPr>
            <a:picLocks noChangeAspect="1"/>
          </p:cNvPicPr>
          <p:nvPr/>
        </p:nvPicPr>
        <p:blipFill>
          <a:blip r:embed="rId2"/>
          <a:stretch>
            <a:fillRect/>
          </a:stretch>
        </p:blipFill>
        <p:spPr>
          <a:xfrm>
            <a:off x="1176528" y="855345"/>
            <a:ext cx="3657600" cy="2495550"/>
          </a:xfrm>
          <a:prstGeom prst="rect">
            <a:avLst/>
          </a:prstGeom>
        </p:spPr>
      </p:pic>
      <p:pic>
        <p:nvPicPr>
          <p:cNvPr id="7" name="Picture 6">
            <a:extLst>
              <a:ext uri="{FF2B5EF4-FFF2-40B4-BE49-F238E27FC236}">
                <a16:creationId xmlns:a16="http://schemas.microsoft.com/office/drawing/2014/main" id="{2D551BC3-7F7E-DC57-9D8C-2DC2B7F8EBF5}"/>
              </a:ext>
            </a:extLst>
          </p:cNvPr>
          <p:cNvPicPr>
            <a:picLocks noChangeAspect="1"/>
          </p:cNvPicPr>
          <p:nvPr/>
        </p:nvPicPr>
        <p:blipFill>
          <a:blip r:embed="rId3"/>
          <a:stretch>
            <a:fillRect/>
          </a:stretch>
        </p:blipFill>
        <p:spPr>
          <a:xfrm>
            <a:off x="1085088" y="3982593"/>
            <a:ext cx="3657600" cy="2495550"/>
          </a:xfrm>
          <a:prstGeom prst="rect">
            <a:avLst/>
          </a:prstGeom>
        </p:spPr>
      </p:pic>
      <p:pic>
        <p:nvPicPr>
          <p:cNvPr id="9" name="Picture 8">
            <a:extLst>
              <a:ext uri="{FF2B5EF4-FFF2-40B4-BE49-F238E27FC236}">
                <a16:creationId xmlns:a16="http://schemas.microsoft.com/office/drawing/2014/main" id="{5D84590A-23F5-A05B-4112-58ACDCB2B00A}"/>
              </a:ext>
            </a:extLst>
          </p:cNvPr>
          <p:cNvPicPr>
            <a:picLocks noChangeAspect="1"/>
          </p:cNvPicPr>
          <p:nvPr/>
        </p:nvPicPr>
        <p:blipFill>
          <a:blip r:embed="rId4"/>
          <a:stretch>
            <a:fillRect/>
          </a:stretch>
        </p:blipFill>
        <p:spPr>
          <a:xfrm>
            <a:off x="6452235" y="2281809"/>
            <a:ext cx="3676650" cy="249555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B49450-2B79-6428-0383-3FB0BD664F6B}"/>
                  </a:ext>
                </a:extLst>
              </p:cNvPr>
              <p:cNvSpPr txBox="1"/>
              <p:nvPr/>
            </p:nvSpPr>
            <p:spPr>
              <a:xfrm>
                <a:off x="1791681" y="3442037"/>
                <a:ext cx="2356543"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&lt;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𝟑</m:t>
                                  </m:r>
                                  <m:r>
                                    <a:rPr lang="en-US" b="0" i="1" smtClean="0">
                                      <a:latin typeface="Cambria Math" panose="02040503050406030204" pitchFamily="18" charset="0"/>
                                    </a:rPr>
                                    <m:t>𝜎</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𝑔𝑟𝑖𝑑</m:t>
                                      </m:r>
                                    </m:sub>
                                  </m:sSub>
                                </m:e>
                              </m:d>
                            </m:e>
                            <m:sup>
                              <m:r>
                                <a:rPr lang="en-US" b="0" i="1" smtClean="0">
                                  <a:latin typeface="Cambria Math" panose="02040503050406030204" pitchFamily="18" charset="0"/>
                                </a:rPr>
                                <m:t>2</m:t>
                              </m:r>
                            </m:sup>
                          </m:sSup>
                        </m:e>
                      </m:rad>
                      <m:r>
                        <a:rPr lang="en-US" b="0" i="1" smtClean="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69B49450-2B79-6428-0383-3FB0BD664F6B}"/>
                  </a:ext>
                </a:extLst>
              </p:cNvPr>
              <p:cNvSpPr txBox="1">
                <a:spLocks noRot="1" noChangeAspect="1" noMove="1" noResize="1" noEditPoints="1" noAdjustHandles="1" noChangeArrowheads="1" noChangeShapeType="1" noTextEdit="1"/>
              </p:cNvSpPr>
              <p:nvPr/>
            </p:nvSpPr>
            <p:spPr>
              <a:xfrm>
                <a:off x="1791681" y="3442037"/>
                <a:ext cx="2356543" cy="563680"/>
              </a:xfrm>
              <a:prstGeom prst="rect">
                <a:avLst/>
              </a:prstGeom>
              <a:blipFill>
                <a:blip r:embed="rId5"/>
                <a:stretch>
                  <a:fillRect b="-108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60F1F73-AE75-4501-2885-6F605CE2EC41}"/>
              </a:ext>
            </a:extLst>
          </p:cNvPr>
          <p:cNvSpPr txBox="1"/>
          <p:nvPr/>
        </p:nvSpPr>
        <p:spPr>
          <a:xfrm>
            <a:off x="137160" y="0"/>
            <a:ext cx="4645152" cy="646331"/>
          </a:xfrm>
          <a:prstGeom prst="rect">
            <a:avLst/>
          </a:prstGeom>
          <a:noFill/>
        </p:spPr>
        <p:txBody>
          <a:bodyPr wrap="square" rtlCol="0">
            <a:spAutoFit/>
          </a:bodyPr>
          <a:lstStyle/>
          <a:p>
            <a:r>
              <a:rPr lang="en-US" dirty="0"/>
              <a:t>Allow for more grid points to surround point source!</a:t>
            </a:r>
          </a:p>
        </p:txBody>
      </p:sp>
      <p:cxnSp>
        <p:nvCxnSpPr>
          <p:cNvPr id="13" name="Straight Arrow Connector 12">
            <a:extLst>
              <a:ext uri="{FF2B5EF4-FFF2-40B4-BE49-F238E27FC236}">
                <a16:creationId xmlns:a16="http://schemas.microsoft.com/office/drawing/2014/main" id="{CD1B8D89-B4B9-E35A-FE7C-EF8606DB2D74}"/>
              </a:ext>
            </a:extLst>
          </p:cNvPr>
          <p:cNvCxnSpPr/>
          <p:nvPr/>
        </p:nvCxnSpPr>
        <p:spPr>
          <a:xfrm>
            <a:off x="9336024" y="1956816"/>
            <a:ext cx="338328"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FFF3213-3A5D-7A21-35E2-54C2B4B2B7D2}"/>
              </a:ext>
            </a:extLst>
          </p:cNvPr>
          <p:cNvSpPr txBox="1"/>
          <p:nvPr/>
        </p:nvSpPr>
        <p:spPr>
          <a:xfrm>
            <a:off x="6871581" y="235390"/>
            <a:ext cx="3494638" cy="1754326"/>
          </a:xfrm>
          <a:prstGeom prst="rect">
            <a:avLst/>
          </a:prstGeom>
          <a:noFill/>
        </p:spPr>
        <p:txBody>
          <a:bodyPr wrap="square" rtlCol="0">
            <a:spAutoFit/>
          </a:bodyPr>
          <a:lstStyle/>
          <a:p>
            <a:r>
              <a:rPr lang="en-US" dirty="0"/>
              <a:t>Obviously performs great when ALL THE DATA POINTS ARE FROM POINT SOURCE.</a:t>
            </a:r>
          </a:p>
          <a:p>
            <a:endParaRPr lang="en-US" dirty="0"/>
          </a:p>
          <a:p>
            <a:r>
              <a:rPr lang="en-US" dirty="0"/>
              <a:t>With non-zero background, this will come at the risk of contamination</a:t>
            </a:r>
          </a:p>
        </p:txBody>
      </p:sp>
    </p:spTree>
    <p:extLst>
      <p:ext uri="{BB962C8B-B14F-4D97-AF65-F5344CB8AC3E}">
        <p14:creationId xmlns:p14="http://schemas.microsoft.com/office/powerpoint/2010/main" val="2193791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EBC605-A2F7-A72F-E0FD-1185502B811F}"/>
              </a:ext>
            </a:extLst>
          </p:cNvPr>
          <p:cNvSpPr txBox="1"/>
          <p:nvPr/>
        </p:nvSpPr>
        <p:spPr>
          <a:xfrm>
            <a:off x="0" y="0"/>
            <a:ext cx="6097508" cy="1200329"/>
          </a:xfrm>
          <a:prstGeom prst="rect">
            <a:avLst/>
          </a:prstGeom>
          <a:noFill/>
        </p:spPr>
        <p:txBody>
          <a:bodyPr wrap="square">
            <a:spAutoFit/>
          </a:bodyPr>
          <a:lstStyle/>
          <a:p>
            <a:r>
              <a:rPr lang="en-US" dirty="0"/>
              <a:t>Try the same things. Mainly shooting for estimating the total number of points corresponding to the point source.</a:t>
            </a:r>
          </a:p>
          <a:p>
            <a:endParaRPr lang="en-US" dirty="0"/>
          </a:p>
          <a:p>
            <a:r>
              <a:rPr lang="en-US" dirty="0"/>
              <a:t>Simple Addition: Uniform Background!</a:t>
            </a:r>
          </a:p>
        </p:txBody>
      </p:sp>
      <p:sp>
        <p:nvSpPr>
          <p:cNvPr id="8" name="TextBox 7">
            <a:extLst>
              <a:ext uri="{FF2B5EF4-FFF2-40B4-BE49-F238E27FC236}">
                <a16:creationId xmlns:a16="http://schemas.microsoft.com/office/drawing/2014/main" id="{D00405E4-F9A9-EE5F-C030-8A9BB954A101}"/>
              </a:ext>
            </a:extLst>
          </p:cNvPr>
          <p:cNvSpPr txBox="1"/>
          <p:nvPr/>
        </p:nvSpPr>
        <p:spPr>
          <a:xfrm>
            <a:off x="375138" y="1594338"/>
            <a:ext cx="10761785" cy="1200329"/>
          </a:xfrm>
          <a:prstGeom prst="rect">
            <a:avLst/>
          </a:prstGeom>
          <a:noFill/>
        </p:spPr>
        <p:txBody>
          <a:bodyPr wrap="square" rtlCol="0">
            <a:spAutoFit/>
          </a:bodyPr>
          <a:lstStyle/>
          <a:p>
            <a:r>
              <a:rPr lang="en-US" dirty="0"/>
              <a:t>At this point, we start using the </a:t>
            </a:r>
            <a:r>
              <a:rPr lang="en-US" b="1" dirty="0"/>
              <a:t>unnormalized </a:t>
            </a:r>
            <a:r>
              <a:rPr lang="en-US" dirty="0"/>
              <a:t>wavelet coefficients. This allows us to directly interpret the wavelet coefficients as a function of the number of counts. For example, if half of the data is background and half the data signal, then in some sense the interpretation of the wavelet coefficients depend on the overall normalization of the data.</a:t>
            </a:r>
          </a:p>
        </p:txBody>
      </p:sp>
    </p:spTree>
    <p:extLst>
      <p:ext uri="{BB962C8B-B14F-4D97-AF65-F5344CB8AC3E}">
        <p14:creationId xmlns:p14="http://schemas.microsoft.com/office/powerpoint/2010/main" val="2353000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216A39-7741-66F0-6292-1B9AB2469C20}"/>
              </a:ext>
            </a:extLst>
          </p:cNvPr>
          <p:cNvSpPr txBox="1"/>
          <p:nvPr/>
        </p:nvSpPr>
        <p:spPr>
          <a:xfrm>
            <a:off x="311285" y="4095345"/>
            <a:ext cx="2918298" cy="1200329"/>
          </a:xfrm>
          <a:prstGeom prst="rect">
            <a:avLst/>
          </a:prstGeom>
          <a:noFill/>
        </p:spPr>
        <p:txBody>
          <a:bodyPr wrap="square" rtlCol="0">
            <a:spAutoFit/>
          </a:bodyPr>
          <a:lstStyle/>
          <a:p>
            <a:r>
              <a:rPr lang="en-US" dirty="0" err="1"/>
              <a:t>N_uni</a:t>
            </a:r>
            <a:r>
              <a:rPr lang="en-US" dirty="0"/>
              <a:t> = 100</a:t>
            </a:r>
          </a:p>
          <a:p>
            <a:r>
              <a:rPr lang="en-US" b="1" dirty="0" err="1"/>
              <a:t>Grid_scale</a:t>
            </a:r>
            <a:r>
              <a:rPr lang="en-US" b="1" dirty="0"/>
              <a:t> = 0.1</a:t>
            </a:r>
          </a:p>
          <a:p>
            <a:endParaRPr lang="en-US" b="1" dirty="0"/>
          </a:p>
          <a:p>
            <a:r>
              <a:rPr lang="en-US" b="1" dirty="0"/>
              <a:t>Iterate 1000 times</a:t>
            </a:r>
          </a:p>
        </p:txBody>
      </p:sp>
      <p:sp>
        <p:nvSpPr>
          <p:cNvPr id="16" name="TextBox 15">
            <a:extLst>
              <a:ext uri="{FF2B5EF4-FFF2-40B4-BE49-F238E27FC236}">
                <a16:creationId xmlns:a16="http://schemas.microsoft.com/office/drawing/2014/main" id="{A132BE7C-1E7C-4553-273A-A866EC64C7DC}"/>
              </a:ext>
            </a:extLst>
          </p:cNvPr>
          <p:cNvSpPr txBox="1"/>
          <p:nvPr/>
        </p:nvSpPr>
        <p:spPr>
          <a:xfrm>
            <a:off x="0" y="0"/>
            <a:ext cx="6097508" cy="923330"/>
          </a:xfrm>
          <a:prstGeom prst="rect">
            <a:avLst/>
          </a:prstGeom>
          <a:noFill/>
        </p:spPr>
        <p:txBody>
          <a:bodyPr wrap="square">
            <a:spAutoFit/>
          </a:bodyPr>
          <a:lstStyle/>
          <a:p>
            <a:r>
              <a:rPr lang="en-US" dirty="0"/>
              <a:t>Uniform background with no point source</a:t>
            </a:r>
          </a:p>
          <a:p>
            <a:r>
              <a:rPr lang="en-US" dirty="0"/>
              <a:t>Background fluctuations (isolated photons can look like point sources)</a:t>
            </a:r>
          </a:p>
        </p:txBody>
      </p:sp>
      <p:cxnSp>
        <p:nvCxnSpPr>
          <p:cNvPr id="18" name="Straight Arrow Connector 17">
            <a:extLst>
              <a:ext uri="{FF2B5EF4-FFF2-40B4-BE49-F238E27FC236}">
                <a16:creationId xmlns:a16="http://schemas.microsoft.com/office/drawing/2014/main" id="{A33B5530-70EA-972A-5F3B-1CE2F91AB9AE}"/>
              </a:ext>
            </a:extLst>
          </p:cNvPr>
          <p:cNvCxnSpPr/>
          <p:nvPr/>
        </p:nvCxnSpPr>
        <p:spPr>
          <a:xfrm flipH="1">
            <a:off x="9585960" y="3810000"/>
            <a:ext cx="731520" cy="96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BD870CD-31B5-96FE-523F-8F31B01FDAA0}"/>
              </a:ext>
            </a:extLst>
          </p:cNvPr>
          <p:cNvSpPr txBox="1"/>
          <p:nvPr/>
        </p:nvSpPr>
        <p:spPr>
          <a:xfrm>
            <a:off x="9636369" y="1781909"/>
            <a:ext cx="2028093" cy="1200329"/>
          </a:xfrm>
          <a:prstGeom prst="rect">
            <a:avLst/>
          </a:prstGeom>
          <a:noFill/>
        </p:spPr>
        <p:txBody>
          <a:bodyPr wrap="square" rtlCol="0">
            <a:spAutoFit/>
          </a:bodyPr>
          <a:lstStyle/>
          <a:p>
            <a:r>
              <a:rPr lang="en-US" dirty="0"/>
              <a:t>Wavelet coefficient distributions are very similar for each counts</a:t>
            </a:r>
          </a:p>
        </p:txBody>
      </p:sp>
      <p:pic>
        <p:nvPicPr>
          <p:cNvPr id="23" name="Picture 22">
            <a:extLst>
              <a:ext uri="{FF2B5EF4-FFF2-40B4-BE49-F238E27FC236}">
                <a16:creationId xmlns:a16="http://schemas.microsoft.com/office/drawing/2014/main" id="{703C4A6C-F47B-C838-0E18-D090F6CE65D7}"/>
              </a:ext>
            </a:extLst>
          </p:cNvPr>
          <p:cNvPicPr>
            <a:picLocks noChangeAspect="1"/>
          </p:cNvPicPr>
          <p:nvPr/>
        </p:nvPicPr>
        <p:blipFill>
          <a:blip r:embed="rId2"/>
          <a:stretch>
            <a:fillRect/>
          </a:stretch>
        </p:blipFill>
        <p:spPr>
          <a:xfrm>
            <a:off x="2215662" y="4006362"/>
            <a:ext cx="3657600" cy="2362200"/>
          </a:xfrm>
          <a:prstGeom prst="rect">
            <a:avLst/>
          </a:prstGeom>
        </p:spPr>
      </p:pic>
      <p:pic>
        <p:nvPicPr>
          <p:cNvPr id="25" name="Picture 24">
            <a:extLst>
              <a:ext uri="{FF2B5EF4-FFF2-40B4-BE49-F238E27FC236}">
                <a16:creationId xmlns:a16="http://schemas.microsoft.com/office/drawing/2014/main" id="{B262E6F0-D0B4-B234-5880-5AAD74AF0316}"/>
              </a:ext>
            </a:extLst>
          </p:cNvPr>
          <p:cNvPicPr>
            <a:picLocks noChangeAspect="1"/>
          </p:cNvPicPr>
          <p:nvPr/>
        </p:nvPicPr>
        <p:blipFill>
          <a:blip r:embed="rId3"/>
          <a:stretch>
            <a:fillRect/>
          </a:stretch>
        </p:blipFill>
        <p:spPr>
          <a:xfrm>
            <a:off x="5875093" y="3927964"/>
            <a:ext cx="3724275" cy="2495550"/>
          </a:xfrm>
          <a:prstGeom prst="rect">
            <a:avLst/>
          </a:prstGeom>
        </p:spPr>
      </p:pic>
      <p:pic>
        <p:nvPicPr>
          <p:cNvPr id="27" name="Picture 26">
            <a:extLst>
              <a:ext uri="{FF2B5EF4-FFF2-40B4-BE49-F238E27FC236}">
                <a16:creationId xmlns:a16="http://schemas.microsoft.com/office/drawing/2014/main" id="{5B278DE7-250B-6057-9BB1-AD1191613441}"/>
              </a:ext>
            </a:extLst>
          </p:cNvPr>
          <p:cNvPicPr>
            <a:picLocks noChangeAspect="1"/>
          </p:cNvPicPr>
          <p:nvPr/>
        </p:nvPicPr>
        <p:blipFill>
          <a:blip r:embed="rId4"/>
          <a:stretch>
            <a:fillRect/>
          </a:stretch>
        </p:blipFill>
        <p:spPr>
          <a:xfrm>
            <a:off x="2756389" y="812189"/>
            <a:ext cx="6035919" cy="2996505"/>
          </a:xfrm>
          <a:prstGeom prst="rect">
            <a:avLst/>
          </a:prstGeom>
        </p:spPr>
      </p:pic>
      <p:pic>
        <p:nvPicPr>
          <p:cNvPr id="29" name="Picture 28">
            <a:extLst>
              <a:ext uri="{FF2B5EF4-FFF2-40B4-BE49-F238E27FC236}">
                <a16:creationId xmlns:a16="http://schemas.microsoft.com/office/drawing/2014/main" id="{8E74D5A9-3E1A-B1F0-7363-C3F31C23D800}"/>
              </a:ext>
            </a:extLst>
          </p:cNvPr>
          <p:cNvPicPr>
            <a:picLocks noChangeAspect="1"/>
          </p:cNvPicPr>
          <p:nvPr/>
        </p:nvPicPr>
        <p:blipFill>
          <a:blip r:embed="rId5"/>
          <a:stretch>
            <a:fillRect/>
          </a:stretch>
        </p:blipFill>
        <p:spPr>
          <a:xfrm>
            <a:off x="8921682" y="3082376"/>
            <a:ext cx="2965519" cy="567866"/>
          </a:xfrm>
          <a:prstGeom prst="rect">
            <a:avLst/>
          </a:prstGeom>
        </p:spPr>
      </p:pic>
    </p:spTree>
    <p:extLst>
      <p:ext uri="{BB962C8B-B14F-4D97-AF65-F5344CB8AC3E}">
        <p14:creationId xmlns:p14="http://schemas.microsoft.com/office/powerpoint/2010/main" val="3945359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0DC3BF-2E17-DE84-CEFC-615904CEA969}"/>
              </a:ext>
            </a:extLst>
          </p:cNvPr>
          <p:cNvSpPr txBox="1"/>
          <p:nvPr/>
        </p:nvSpPr>
        <p:spPr>
          <a:xfrm>
            <a:off x="0" y="4060176"/>
            <a:ext cx="2918298" cy="2585323"/>
          </a:xfrm>
          <a:prstGeom prst="rect">
            <a:avLst/>
          </a:prstGeom>
          <a:noFill/>
        </p:spPr>
        <p:txBody>
          <a:bodyPr wrap="square" rtlCol="0">
            <a:spAutoFit/>
          </a:bodyPr>
          <a:lstStyle/>
          <a:p>
            <a:r>
              <a:rPr lang="en-US" dirty="0" err="1"/>
              <a:t>N_gauss</a:t>
            </a:r>
            <a:r>
              <a:rPr lang="en-US" dirty="0"/>
              <a:t> = 10</a:t>
            </a:r>
          </a:p>
          <a:p>
            <a:r>
              <a:rPr lang="en-US" dirty="0" err="1"/>
              <a:t>N_uni</a:t>
            </a:r>
            <a:r>
              <a:rPr lang="en-US" dirty="0"/>
              <a:t> = 100</a:t>
            </a:r>
          </a:p>
          <a:p>
            <a:endParaRPr lang="en-US" dirty="0"/>
          </a:p>
          <a:p>
            <a:r>
              <a:rPr lang="en-US" dirty="0"/>
              <a:t>Sigma = 0.1</a:t>
            </a:r>
          </a:p>
          <a:p>
            <a:r>
              <a:rPr lang="en-US" dirty="0" err="1"/>
              <a:t>a_scale</a:t>
            </a:r>
            <a:r>
              <a:rPr lang="en-US" dirty="0"/>
              <a:t> = 0.1</a:t>
            </a:r>
          </a:p>
          <a:p>
            <a:r>
              <a:rPr lang="en-US" b="1" dirty="0" err="1"/>
              <a:t>Grid_scale</a:t>
            </a:r>
            <a:r>
              <a:rPr lang="en-US" b="1" dirty="0"/>
              <a:t> = 0.1</a:t>
            </a:r>
          </a:p>
          <a:p>
            <a:endParaRPr lang="en-US" b="1" dirty="0"/>
          </a:p>
          <a:p>
            <a:r>
              <a:rPr lang="en-US" b="1" dirty="0"/>
              <a:t>Iterate 1000 times</a:t>
            </a:r>
          </a:p>
          <a:p>
            <a:endParaRPr lang="en-US" b="1" dirty="0"/>
          </a:p>
        </p:txBody>
      </p:sp>
      <p:pic>
        <p:nvPicPr>
          <p:cNvPr id="12" name="Picture 11">
            <a:extLst>
              <a:ext uri="{FF2B5EF4-FFF2-40B4-BE49-F238E27FC236}">
                <a16:creationId xmlns:a16="http://schemas.microsoft.com/office/drawing/2014/main" id="{1E43B5AA-23AA-43A8-3699-F946A012D826}"/>
              </a:ext>
            </a:extLst>
          </p:cNvPr>
          <p:cNvPicPr>
            <a:picLocks noChangeAspect="1"/>
          </p:cNvPicPr>
          <p:nvPr/>
        </p:nvPicPr>
        <p:blipFill>
          <a:blip r:embed="rId2"/>
          <a:stretch>
            <a:fillRect/>
          </a:stretch>
        </p:blipFill>
        <p:spPr>
          <a:xfrm>
            <a:off x="3000489" y="445856"/>
            <a:ext cx="3955090" cy="849543"/>
          </a:xfrm>
          <a:prstGeom prst="rect">
            <a:avLst/>
          </a:prstGeom>
        </p:spPr>
      </p:pic>
      <p:sp>
        <p:nvSpPr>
          <p:cNvPr id="15" name="TextBox 14">
            <a:extLst>
              <a:ext uri="{FF2B5EF4-FFF2-40B4-BE49-F238E27FC236}">
                <a16:creationId xmlns:a16="http://schemas.microsoft.com/office/drawing/2014/main" id="{EF547331-F938-61D0-F675-81953A8FD271}"/>
              </a:ext>
            </a:extLst>
          </p:cNvPr>
          <p:cNvSpPr txBox="1"/>
          <p:nvPr/>
        </p:nvSpPr>
        <p:spPr>
          <a:xfrm>
            <a:off x="4320540" y="0"/>
            <a:ext cx="1714500" cy="369332"/>
          </a:xfrm>
          <a:prstGeom prst="rect">
            <a:avLst/>
          </a:prstGeom>
          <a:noFill/>
        </p:spPr>
        <p:txBody>
          <a:bodyPr wrap="square" rtlCol="0">
            <a:spAutoFit/>
          </a:bodyPr>
          <a:lstStyle/>
          <a:p>
            <a:r>
              <a:rPr lang="en-US" dirty="0"/>
              <a:t>Uniform Only</a:t>
            </a:r>
          </a:p>
        </p:txBody>
      </p:sp>
      <p:sp>
        <p:nvSpPr>
          <p:cNvPr id="16" name="TextBox 15">
            <a:extLst>
              <a:ext uri="{FF2B5EF4-FFF2-40B4-BE49-F238E27FC236}">
                <a16:creationId xmlns:a16="http://schemas.microsoft.com/office/drawing/2014/main" id="{B72AE7A0-F7AB-86BC-9908-2B0DFC95CF91}"/>
              </a:ext>
            </a:extLst>
          </p:cNvPr>
          <p:cNvSpPr txBox="1"/>
          <p:nvPr/>
        </p:nvSpPr>
        <p:spPr>
          <a:xfrm>
            <a:off x="9075420" y="0"/>
            <a:ext cx="1714500" cy="369332"/>
          </a:xfrm>
          <a:prstGeom prst="rect">
            <a:avLst/>
          </a:prstGeom>
          <a:noFill/>
        </p:spPr>
        <p:txBody>
          <a:bodyPr wrap="square" rtlCol="0">
            <a:spAutoFit/>
          </a:bodyPr>
          <a:lstStyle/>
          <a:p>
            <a:r>
              <a:rPr lang="en-US" dirty="0"/>
              <a:t>Uni + PS</a:t>
            </a:r>
          </a:p>
        </p:txBody>
      </p:sp>
      <p:sp>
        <p:nvSpPr>
          <p:cNvPr id="19" name="TextBox 18">
            <a:extLst>
              <a:ext uri="{FF2B5EF4-FFF2-40B4-BE49-F238E27FC236}">
                <a16:creationId xmlns:a16="http://schemas.microsoft.com/office/drawing/2014/main" id="{EE90333C-2EAB-F9D7-6DAC-555734D0B7F7}"/>
              </a:ext>
            </a:extLst>
          </p:cNvPr>
          <p:cNvSpPr txBox="1"/>
          <p:nvPr/>
        </p:nvSpPr>
        <p:spPr>
          <a:xfrm>
            <a:off x="8297008" y="3492305"/>
            <a:ext cx="3314700" cy="369332"/>
          </a:xfrm>
          <a:prstGeom prst="rect">
            <a:avLst/>
          </a:prstGeom>
          <a:noFill/>
        </p:spPr>
        <p:txBody>
          <a:bodyPr wrap="square" rtlCol="0">
            <a:spAutoFit/>
          </a:bodyPr>
          <a:lstStyle/>
          <a:p>
            <a:r>
              <a:rPr lang="en-US" dirty="0"/>
              <a:t>Uni + PS (only PS grid points)</a:t>
            </a:r>
          </a:p>
        </p:txBody>
      </p:sp>
      <p:pic>
        <p:nvPicPr>
          <p:cNvPr id="21" name="Picture 20">
            <a:extLst>
              <a:ext uri="{FF2B5EF4-FFF2-40B4-BE49-F238E27FC236}">
                <a16:creationId xmlns:a16="http://schemas.microsoft.com/office/drawing/2014/main" id="{4C9D5F1C-C858-4B12-B44E-DC8261BE0541}"/>
              </a:ext>
            </a:extLst>
          </p:cNvPr>
          <p:cNvPicPr>
            <a:picLocks noChangeAspect="1"/>
          </p:cNvPicPr>
          <p:nvPr/>
        </p:nvPicPr>
        <p:blipFill>
          <a:blip r:embed="rId3"/>
          <a:stretch>
            <a:fillRect/>
          </a:stretch>
        </p:blipFill>
        <p:spPr>
          <a:xfrm>
            <a:off x="339970" y="383931"/>
            <a:ext cx="2321169" cy="1499088"/>
          </a:xfrm>
          <a:prstGeom prst="rect">
            <a:avLst/>
          </a:prstGeom>
        </p:spPr>
      </p:pic>
      <p:pic>
        <p:nvPicPr>
          <p:cNvPr id="22" name="Picture 21">
            <a:extLst>
              <a:ext uri="{FF2B5EF4-FFF2-40B4-BE49-F238E27FC236}">
                <a16:creationId xmlns:a16="http://schemas.microsoft.com/office/drawing/2014/main" id="{DE3E11DD-4F69-2AFA-AD90-2F7DCD7BB4A2}"/>
              </a:ext>
            </a:extLst>
          </p:cNvPr>
          <p:cNvPicPr>
            <a:picLocks noChangeAspect="1"/>
          </p:cNvPicPr>
          <p:nvPr/>
        </p:nvPicPr>
        <p:blipFill>
          <a:blip r:embed="rId4"/>
          <a:stretch>
            <a:fillRect/>
          </a:stretch>
        </p:blipFill>
        <p:spPr>
          <a:xfrm>
            <a:off x="3143617" y="1255103"/>
            <a:ext cx="3644046" cy="2441790"/>
          </a:xfrm>
          <a:prstGeom prst="rect">
            <a:avLst/>
          </a:prstGeom>
        </p:spPr>
      </p:pic>
      <p:pic>
        <p:nvPicPr>
          <p:cNvPr id="24" name="Picture 23">
            <a:extLst>
              <a:ext uri="{FF2B5EF4-FFF2-40B4-BE49-F238E27FC236}">
                <a16:creationId xmlns:a16="http://schemas.microsoft.com/office/drawing/2014/main" id="{40F42C29-285A-3800-D760-23823DA3B06B}"/>
              </a:ext>
            </a:extLst>
          </p:cNvPr>
          <p:cNvPicPr>
            <a:picLocks noChangeAspect="1"/>
          </p:cNvPicPr>
          <p:nvPr/>
        </p:nvPicPr>
        <p:blipFill>
          <a:blip r:embed="rId5"/>
          <a:stretch>
            <a:fillRect/>
          </a:stretch>
        </p:blipFill>
        <p:spPr>
          <a:xfrm>
            <a:off x="7703893" y="1231655"/>
            <a:ext cx="3608876" cy="2418224"/>
          </a:xfrm>
          <a:prstGeom prst="rect">
            <a:avLst/>
          </a:prstGeom>
        </p:spPr>
      </p:pic>
      <p:pic>
        <p:nvPicPr>
          <p:cNvPr id="26" name="Picture 25">
            <a:extLst>
              <a:ext uri="{FF2B5EF4-FFF2-40B4-BE49-F238E27FC236}">
                <a16:creationId xmlns:a16="http://schemas.microsoft.com/office/drawing/2014/main" id="{ABAFE841-80B1-54AB-FE5E-5DEEABB4D035}"/>
              </a:ext>
            </a:extLst>
          </p:cNvPr>
          <p:cNvPicPr>
            <a:picLocks noChangeAspect="1"/>
          </p:cNvPicPr>
          <p:nvPr/>
        </p:nvPicPr>
        <p:blipFill>
          <a:blip r:embed="rId6"/>
          <a:stretch>
            <a:fillRect/>
          </a:stretch>
        </p:blipFill>
        <p:spPr>
          <a:xfrm>
            <a:off x="7361012" y="480223"/>
            <a:ext cx="4466195" cy="727254"/>
          </a:xfrm>
          <a:prstGeom prst="rect">
            <a:avLst/>
          </a:prstGeom>
        </p:spPr>
      </p:pic>
      <p:pic>
        <p:nvPicPr>
          <p:cNvPr id="28" name="Picture 27">
            <a:extLst>
              <a:ext uri="{FF2B5EF4-FFF2-40B4-BE49-F238E27FC236}">
                <a16:creationId xmlns:a16="http://schemas.microsoft.com/office/drawing/2014/main" id="{59DDE993-78DE-52E9-7558-B7B5811B731F}"/>
              </a:ext>
            </a:extLst>
          </p:cNvPr>
          <p:cNvPicPr>
            <a:picLocks noChangeAspect="1"/>
          </p:cNvPicPr>
          <p:nvPr/>
        </p:nvPicPr>
        <p:blipFill>
          <a:blip r:embed="rId7"/>
          <a:stretch>
            <a:fillRect/>
          </a:stretch>
        </p:blipFill>
        <p:spPr>
          <a:xfrm>
            <a:off x="2135431" y="4287714"/>
            <a:ext cx="3072757" cy="1948961"/>
          </a:xfrm>
          <a:prstGeom prst="rect">
            <a:avLst/>
          </a:prstGeom>
        </p:spPr>
      </p:pic>
      <p:pic>
        <p:nvPicPr>
          <p:cNvPr id="32" name="Picture 31">
            <a:extLst>
              <a:ext uri="{FF2B5EF4-FFF2-40B4-BE49-F238E27FC236}">
                <a16:creationId xmlns:a16="http://schemas.microsoft.com/office/drawing/2014/main" id="{C61811F2-BD39-DFB8-11F1-D678D5A9ED48}"/>
              </a:ext>
            </a:extLst>
          </p:cNvPr>
          <p:cNvPicPr>
            <a:picLocks noChangeAspect="1"/>
          </p:cNvPicPr>
          <p:nvPr/>
        </p:nvPicPr>
        <p:blipFill>
          <a:blip r:embed="rId8"/>
          <a:stretch>
            <a:fillRect/>
          </a:stretch>
        </p:blipFill>
        <p:spPr>
          <a:xfrm>
            <a:off x="7891464" y="4557606"/>
            <a:ext cx="3433030" cy="2300394"/>
          </a:xfrm>
          <a:prstGeom prst="rect">
            <a:avLst/>
          </a:prstGeom>
        </p:spPr>
      </p:pic>
      <p:pic>
        <p:nvPicPr>
          <p:cNvPr id="34" name="Picture 33">
            <a:extLst>
              <a:ext uri="{FF2B5EF4-FFF2-40B4-BE49-F238E27FC236}">
                <a16:creationId xmlns:a16="http://schemas.microsoft.com/office/drawing/2014/main" id="{12B3B859-497F-CB3B-A3C1-FEBC223FE435}"/>
              </a:ext>
            </a:extLst>
          </p:cNvPr>
          <p:cNvPicPr>
            <a:picLocks noChangeAspect="1"/>
          </p:cNvPicPr>
          <p:nvPr/>
        </p:nvPicPr>
        <p:blipFill>
          <a:blip r:embed="rId9"/>
          <a:stretch>
            <a:fillRect/>
          </a:stretch>
        </p:blipFill>
        <p:spPr>
          <a:xfrm>
            <a:off x="8070682" y="3807011"/>
            <a:ext cx="3359318" cy="676476"/>
          </a:xfrm>
          <a:prstGeom prst="rect">
            <a:avLst/>
          </a:prstGeom>
        </p:spPr>
      </p:pic>
    </p:spTree>
    <p:extLst>
      <p:ext uri="{BB962C8B-B14F-4D97-AF65-F5344CB8AC3E}">
        <p14:creationId xmlns:p14="http://schemas.microsoft.com/office/powerpoint/2010/main" val="1512558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78034A-F480-C5F0-A865-033759753C0E}"/>
              </a:ext>
            </a:extLst>
          </p:cNvPr>
          <p:cNvPicPr>
            <a:picLocks noChangeAspect="1"/>
          </p:cNvPicPr>
          <p:nvPr/>
        </p:nvPicPr>
        <p:blipFill>
          <a:blip r:embed="rId2"/>
          <a:stretch>
            <a:fillRect/>
          </a:stretch>
        </p:blipFill>
        <p:spPr>
          <a:xfrm>
            <a:off x="3048000" y="1143000"/>
            <a:ext cx="6096000" cy="4572000"/>
          </a:xfrm>
          <a:prstGeom prst="rect">
            <a:avLst/>
          </a:prstGeom>
        </p:spPr>
      </p:pic>
      <p:sp>
        <p:nvSpPr>
          <p:cNvPr id="2" name="TextBox 1">
            <a:extLst>
              <a:ext uri="{FF2B5EF4-FFF2-40B4-BE49-F238E27FC236}">
                <a16:creationId xmlns:a16="http://schemas.microsoft.com/office/drawing/2014/main" id="{D11674E4-D4FD-1F93-B5BD-4C97C7825560}"/>
              </a:ext>
            </a:extLst>
          </p:cNvPr>
          <p:cNvSpPr txBox="1"/>
          <p:nvPr/>
        </p:nvSpPr>
        <p:spPr>
          <a:xfrm>
            <a:off x="0" y="0"/>
            <a:ext cx="3706238" cy="369332"/>
          </a:xfrm>
          <a:prstGeom prst="rect">
            <a:avLst/>
          </a:prstGeom>
          <a:noFill/>
        </p:spPr>
        <p:txBody>
          <a:bodyPr wrap="square" rtlCol="0">
            <a:spAutoFit/>
          </a:bodyPr>
          <a:lstStyle/>
          <a:p>
            <a:r>
              <a:rPr lang="en-US" dirty="0"/>
              <a:t>Patch of background map</a:t>
            </a:r>
          </a:p>
        </p:txBody>
      </p:sp>
    </p:spTree>
    <p:extLst>
      <p:ext uri="{BB962C8B-B14F-4D97-AF65-F5344CB8AC3E}">
        <p14:creationId xmlns:p14="http://schemas.microsoft.com/office/powerpoint/2010/main" val="332783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34B56-51CD-8C30-B810-14B7CF7A44E3}"/>
              </a:ext>
            </a:extLst>
          </p:cNvPr>
          <p:cNvSpPr>
            <a:spLocks noGrp="1"/>
          </p:cNvSpPr>
          <p:nvPr>
            <p:ph type="title"/>
          </p:nvPr>
        </p:nvSpPr>
        <p:spPr>
          <a:xfrm>
            <a:off x="0" y="-291367"/>
            <a:ext cx="10515600" cy="1325563"/>
          </a:xfrm>
        </p:spPr>
        <p:txBody>
          <a:bodyPr/>
          <a:lstStyle/>
          <a:p>
            <a:r>
              <a:rPr lang="en-US" dirty="0"/>
              <a:t>Simple Estimation of PS Photon Counts</a:t>
            </a:r>
          </a:p>
        </p:txBody>
      </p:sp>
      <p:pic>
        <p:nvPicPr>
          <p:cNvPr id="7" name="Picture 6">
            <a:extLst>
              <a:ext uri="{FF2B5EF4-FFF2-40B4-BE49-F238E27FC236}">
                <a16:creationId xmlns:a16="http://schemas.microsoft.com/office/drawing/2014/main" id="{949D1670-F284-153F-C7D9-2973E00743E1}"/>
              </a:ext>
            </a:extLst>
          </p:cNvPr>
          <p:cNvPicPr>
            <a:picLocks noChangeAspect="1"/>
          </p:cNvPicPr>
          <p:nvPr/>
        </p:nvPicPr>
        <p:blipFill>
          <a:blip r:embed="rId2"/>
          <a:stretch>
            <a:fillRect/>
          </a:stretch>
        </p:blipFill>
        <p:spPr>
          <a:xfrm>
            <a:off x="6191250" y="564833"/>
            <a:ext cx="5391150" cy="2676412"/>
          </a:xfrm>
          <a:prstGeom prst="rect">
            <a:avLst/>
          </a:prstGeom>
        </p:spPr>
      </p:pic>
      <p:sp>
        <p:nvSpPr>
          <p:cNvPr id="8" name="TextBox 7">
            <a:extLst>
              <a:ext uri="{FF2B5EF4-FFF2-40B4-BE49-F238E27FC236}">
                <a16:creationId xmlns:a16="http://schemas.microsoft.com/office/drawing/2014/main" id="{ACAF3EB0-9BF3-2A7B-F50F-B64D3513D3B6}"/>
              </a:ext>
            </a:extLst>
          </p:cNvPr>
          <p:cNvSpPr txBox="1"/>
          <p:nvPr/>
        </p:nvSpPr>
        <p:spPr>
          <a:xfrm>
            <a:off x="243840" y="640080"/>
            <a:ext cx="5684520" cy="5632311"/>
          </a:xfrm>
          <a:prstGeom prst="rect">
            <a:avLst/>
          </a:prstGeom>
          <a:noFill/>
        </p:spPr>
        <p:txBody>
          <a:bodyPr wrap="square" rtlCol="0">
            <a:spAutoFit/>
          </a:bodyPr>
          <a:lstStyle/>
          <a:p>
            <a:r>
              <a:rPr lang="en-US" dirty="0"/>
              <a:t>Red: Signal Region</a:t>
            </a:r>
          </a:p>
          <a:p>
            <a:r>
              <a:rPr lang="en-US" dirty="0"/>
              <a:t>Orange: Background Region</a:t>
            </a:r>
          </a:p>
          <a:p>
            <a:endParaRPr lang="en-US" dirty="0"/>
          </a:p>
          <a:p>
            <a:r>
              <a:rPr lang="en-US" dirty="0"/>
              <a:t>To estimate number of photons making up PS,</a:t>
            </a:r>
          </a:p>
          <a:p>
            <a:pPr marL="342900" indent="-342900">
              <a:buAutoNum type="arabicPeriod"/>
            </a:pPr>
            <a:r>
              <a:rPr lang="en-US" dirty="0"/>
              <a:t>Count number of photons in signal region</a:t>
            </a:r>
          </a:p>
          <a:p>
            <a:pPr marL="342900" indent="-342900">
              <a:buAutoNum type="arabicPeriod"/>
            </a:pPr>
            <a:r>
              <a:rPr lang="en-US" dirty="0"/>
              <a:t>Estimate density of photons in background region</a:t>
            </a:r>
          </a:p>
          <a:p>
            <a:pPr marL="342900" indent="-342900">
              <a:buAutoNum type="arabicPeriod"/>
            </a:pPr>
            <a:r>
              <a:rPr lang="en-US" dirty="0"/>
              <a:t>Estimate number of background photons by assuming signal region has uniform component with same density as background region</a:t>
            </a:r>
          </a:p>
          <a:p>
            <a:pPr marL="342900" indent="-342900">
              <a:buAutoNum type="arabicPeriod"/>
            </a:pPr>
            <a:r>
              <a:rPr lang="en-US" dirty="0"/>
              <a:t>Subtract total number of photons by background photons</a:t>
            </a:r>
          </a:p>
          <a:p>
            <a:pPr marL="342900" indent="-342900">
              <a:buAutoNum type="arabicPeriod"/>
            </a:pPr>
            <a:endParaRPr lang="en-US" dirty="0"/>
          </a:p>
          <a:p>
            <a:pPr marL="342900" indent="-342900">
              <a:buAutoNum type="arabicPeriod"/>
            </a:pPr>
            <a:endParaRPr lang="en-US" dirty="0"/>
          </a:p>
          <a:p>
            <a:r>
              <a:rPr lang="en-US" dirty="0"/>
              <a:t>Advantages: Simple</a:t>
            </a:r>
          </a:p>
          <a:p>
            <a:r>
              <a:rPr lang="en-US" dirty="0"/>
              <a:t>Disadvantages: Only claim total number of photons.</a:t>
            </a:r>
          </a:p>
          <a:p>
            <a:r>
              <a:rPr lang="en-US" dirty="0"/>
              <a:t>Does not identify exactly which photons are signal and background.</a:t>
            </a:r>
          </a:p>
          <a:p>
            <a:endParaRPr lang="en-US" dirty="0"/>
          </a:p>
          <a:p>
            <a:r>
              <a:rPr lang="en-US" dirty="0"/>
              <a:t>Alternatives: Subtract wavelet maps and infer number of photon counts at each grid bin using the resulting map.</a:t>
            </a:r>
          </a:p>
        </p:txBody>
      </p:sp>
      <p:pic>
        <p:nvPicPr>
          <p:cNvPr id="10" name="Picture 9">
            <a:extLst>
              <a:ext uri="{FF2B5EF4-FFF2-40B4-BE49-F238E27FC236}">
                <a16:creationId xmlns:a16="http://schemas.microsoft.com/office/drawing/2014/main" id="{CB2606D3-C3D2-EDA5-9E20-EE5A5E77B7D0}"/>
              </a:ext>
            </a:extLst>
          </p:cNvPr>
          <p:cNvPicPr>
            <a:picLocks noChangeAspect="1"/>
          </p:cNvPicPr>
          <p:nvPr/>
        </p:nvPicPr>
        <p:blipFill>
          <a:blip r:embed="rId3"/>
          <a:stretch>
            <a:fillRect/>
          </a:stretch>
        </p:blipFill>
        <p:spPr>
          <a:xfrm>
            <a:off x="6738937" y="3461384"/>
            <a:ext cx="4584383" cy="3056255"/>
          </a:xfrm>
          <a:prstGeom prst="rect">
            <a:avLst/>
          </a:prstGeom>
        </p:spPr>
      </p:pic>
    </p:spTree>
    <p:extLst>
      <p:ext uri="{BB962C8B-B14F-4D97-AF65-F5344CB8AC3E}">
        <p14:creationId xmlns:p14="http://schemas.microsoft.com/office/powerpoint/2010/main" val="6224175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0039-BAC3-BBE9-FC2B-4A5972AE0313}"/>
              </a:ext>
            </a:extLst>
          </p:cNvPr>
          <p:cNvSpPr>
            <a:spLocks noGrp="1"/>
          </p:cNvSpPr>
          <p:nvPr>
            <p:ph type="title"/>
          </p:nvPr>
        </p:nvSpPr>
        <p:spPr/>
        <p:txBody>
          <a:bodyPr/>
          <a:lstStyle/>
          <a:p>
            <a:r>
              <a:rPr lang="en-US" dirty="0"/>
              <a:t>A More Extreme Case</a:t>
            </a:r>
          </a:p>
        </p:txBody>
      </p:sp>
      <p:pic>
        <p:nvPicPr>
          <p:cNvPr id="5" name="Picture 4">
            <a:extLst>
              <a:ext uri="{FF2B5EF4-FFF2-40B4-BE49-F238E27FC236}">
                <a16:creationId xmlns:a16="http://schemas.microsoft.com/office/drawing/2014/main" id="{18DF15F7-1F91-A7C0-C803-64EDA4658B21}"/>
              </a:ext>
            </a:extLst>
          </p:cNvPr>
          <p:cNvPicPr>
            <a:picLocks noChangeAspect="1"/>
          </p:cNvPicPr>
          <p:nvPr/>
        </p:nvPicPr>
        <p:blipFill>
          <a:blip r:embed="rId2"/>
          <a:stretch>
            <a:fillRect/>
          </a:stretch>
        </p:blipFill>
        <p:spPr>
          <a:xfrm>
            <a:off x="3512820" y="1525904"/>
            <a:ext cx="6997312" cy="4676775"/>
          </a:xfrm>
          <a:prstGeom prst="rect">
            <a:avLst/>
          </a:prstGeom>
        </p:spPr>
      </p:pic>
      <p:sp>
        <p:nvSpPr>
          <p:cNvPr id="6" name="TextBox 5">
            <a:extLst>
              <a:ext uri="{FF2B5EF4-FFF2-40B4-BE49-F238E27FC236}">
                <a16:creationId xmlns:a16="http://schemas.microsoft.com/office/drawing/2014/main" id="{8D59B64B-A30E-F684-D62D-263ED7B2DFCB}"/>
              </a:ext>
            </a:extLst>
          </p:cNvPr>
          <p:cNvSpPr txBox="1"/>
          <p:nvPr/>
        </p:nvSpPr>
        <p:spPr>
          <a:xfrm>
            <a:off x="0" y="4060176"/>
            <a:ext cx="2918298" cy="2585323"/>
          </a:xfrm>
          <a:prstGeom prst="rect">
            <a:avLst/>
          </a:prstGeom>
          <a:noFill/>
        </p:spPr>
        <p:txBody>
          <a:bodyPr wrap="square" rtlCol="0">
            <a:spAutoFit/>
          </a:bodyPr>
          <a:lstStyle/>
          <a:p>
            <a:r>
              <a:rPr lang="en-US" dirty="0" err="1"/>
              <a:t>N_gauss</a:t>
            </a:r>
            <a:r>
              <a:rPr lang="en-US" dirty="0"/>
              <a:t> = 10</a:t>
            </a:r>
          </a:p>
          <a:p>
            <a:r>
              <a:rPr lang="en-US" dirty="0" err="1"/>
              <a:t>N_uni</a:t>
            </a:r>
            <a:r>
              <a:rPr lang="en-US" dirty="0"/>
              <a:t> = 1000</a:t>
            </a:r>
          </a:p>
          <a:p>
            <a:endParaRPr lang="en-US" dirty="0"/>
          </a:p>
          <a:p>
            <a:r>
              <a:rPr lang="en-US" dirty="0"/>
              <a:t>Sigma = 0.1</a:t>
            </a:r>
          </a:p>
          <a:p>
            <a:r>
              <a:rPr lang="en-US" dirty="0" err="1"/>
              <a:t>a_scale</a:t>
            </a:r>
            <a:r>
              <a:rPr lang="en-US" dirty="0"/>
              <a:t> = 0.1</a:t>
            </a:r>
          </a:p>
          <a:p>
            <a:r>
              <a:rPr lang="en-US" b="1" dirty="0" err="1"/>
              <a:t>Grid_scale</a:t>
            </a:r>
            <a:r>
              <a:rPr lang="en-US" b="1" dirty="0"/>
              <a:t> = 0.1</a:t>
            </a:r>
          </a:p>
          <a:p>
            <a:endParaRPr lang="en-US" b="1" dirty="0"/>
          </a:p>
          <a:p>
            <a:r>
              <a:rPr lang="en-US" b="1" dirty="0"/>
              <a:t>Iterate 1000 times</a:t>
            </a:r>
          </a:p>
          <a:p>
            <a:endParaRPr lang="en-US" b="1" dirty="0"/>
          </a:p>
        </p:txBody>
      </p:sp>
    </p:spTree>
    <p:extLst>
      <p:ext uri="{BB962C8B-B14F-4D97-AF65-F5344CB8AC3E}">
        <p14:creationId xmlns:p14="http://schemas.microsoft.com/office/powerpoint/2010/main" val="1635842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3986B-E7B8-9082-8C20-380B9ED781F7}"/>
              </a:ext>
            </a:extLst>
          </p:cNvPr>
          <p:cNvSpPr>
            <a:spLocks noGrp="1"/>
          </p:cNvSpPr>
          <p:nvPr>
            <p:ph type="title"/>
          </p:nvPr>
        </p:nvSpPr>
        <p:spPr/>
        <p:txBody>
          <a:bodyPr/>
          <a:lstStyle/>
          <a:p>
            <a:endParaRPr lang="en-US" dirty="0"/>
          </a:p>
        </p:txBody>
      </p:sp>
      <p:sp>
        <p:nvSpPr>
          <p:cNvPr id="4" name="TextBox 3">
            <a:extLst>
              <a:ext uri="{FF2B5EF4-FFF2-40B4-BE49-F238E27FC236}">
                <a16:creationId xmlns:a16="http://schemas.microsoft.com/office/drawing/2014/main" id="{E96D0446-C3E0-4BA2-73B2-88DF23F4A69C}"/>
              </a:ext>
            </a:extLst>
          </p:cNvPr>
          <p:cNvSpPr txBox="1"/>
          <p:nvPr/>
        </p:nvSpPr>
        <p:spPr>
          <a:xfrm>
            <a:off x="164122" y="0"/>
            <a:ext cx="4771293" cy="646331"/>
          </a:xfrm>
          <a:prstGeom prst="rect">
            <a:avLst/>
          </a:prstGeom>
          <a:noFill/>
        </p:spPr>
        <p:txBody>
          <a:bodyPr wrap="square" rtlCol="0">
            <a:spAutoFit/>
          </a:bodyPr>
          <a:lstStyle/>
          <a:p>
            <a:r>
              <a:rPr lang="en-US" dirty="0"/>
              <a:t>Playing it safe and extending the point source region seems to give better performance either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2AB0FC-FF09-D81C-D58C-B5F49DE07EC7}"/>
                  </a:ext>
                </a:extLst>
              </p:cNvPr>
              <p:cNvSpPr txBox="1"/>
              <p:nvPr/>
            </p:nvSpPr>
            <p:spPr>
              <a:xfrm>
                <a:off x="4755275" y="126517"/>
                <a:ext cx="2356543"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&lt;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3</m:t>
                                  </m:r>
                                  <m:r>
                                    <a:rPr lang="en-US" b="0" i="1" smtClean="0">
                                      <a:latin typeface="Cambria Math" panose="02040503050406030204" pitchFamily="18" charset="0"/>
                                    </a:rPr>
                                    <m:t>𝜎</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𝑔𝑟𝑖𝑑</m:t>
                                      </m:r>
                                    </m:sub>
                                  </m:sSub>
                                </m:e>
                              </m:d>
                            </m:e>
                            <m:sup>
                              <m:r>
                                <a:rPr lang="en-US" b="0" i="1" smtClean="0">
                                  <a:latin typeface="Cambria Math" panose="02040503050406030204" pitchFamily="18" charset="0"/>
                                </a:rPr>
                                <m:t>2</m:t>
                              </m:r>
                            </m:sup>
                          </m:sSup>
                        </m:e>
                      </m:rad>
                      <m:r>
                        <a:rPr lang="en-US" b="0" i="1" smtClean="0">
                          <a:latin typeface="Cambria Math" panose="02040503050406030204" pitchFamily="18" charset="0"/>
                        </a:rPr>
                        <m:t> </m:t>
                      </m:r>
                    </m:oMath>
                  </m:oMathPara>
                </a14:m>
                <a:endParaRPr lang="en-US" dirty="0"/>
              </a:p>
            </p:txBody>
          </p:sp>
        </mc:Choice>
        <mc:Fallback xmlns="">
          <p:sp>
            <p:nvSpPr>
              <p:cNvPr id="5" name="TextBox 4">
                <a:extLst>
                  <a:ext uri="{FF2B5EF4-FFF2-40B4-BE49-F238E27FC236}">
                    <a16:creationId xmlns:a16="http://schemas.microsoft.com/office/drawing/2014/main" id="{AD2AB0FC-FF09-D81C-D58C-B5F49DE07EC7}"/>
                  </a:ext>
                </a:extLst>
              </p:cNvPr>
              <p:cNvSpPr txBox="1">
                <a:spLocks noRot="1" noChangeAspect="1" noMove="1" noResize="1" noEditPoints="1" noAdjustHandles="1" noChangeArrowheads="1" noChangeShapeType="1" noTextEdit="1"/>
              </p:cNvSpPr>
              <p:nvPr/>
            </p:nvSpPr>
            <p:spPr>
              <a:xfrm>
                <a:off x="4755275" y="126517"/>
                <a:ext cx="2356543" cy="563680"/>
              </a:xfrm>
              <a:prstGeom prst="rect">
                <a:avLst/>
              </a:prstGeom>
              <a:blipFill>
                <a:blip r:embed="rId2"/>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D9C9A08-4B8C-B25B-8EDC-F3A226A9BF69}"/>
                  </a:ext>
                </a:extLst>
              </p:cNvPr>
              <p:cNvSpPr txBox="1"/>
              <p:nvPr/>
            </p:nvSpPr>
            <p:spPr>
              <a:xfrm>
                <a:off x="7521921" y="91348"/>
                <a:ext cx="3247364"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&lt; </m:t>
                          </m:r>
                          <m:r>
                            <a:rPr lang="en-US" b="0" i="1" smtClean="0">
                              <a:latin typeface="Cambria Math" panose="02040503050406030204" pitchFamily="18" charset="0"/>
                            </a:rPr>
                            <m:t>𝑑</m:t>
                          </m:r>
                        </m:e>
                        <m:sub>
                          <m:r>
                            <a:rPr lang="en-US" b="0" i="1" smtClean="0">
                              <a:latin typeface="Cambria Math" panose="02040503050406030204" pitchFamily="18" charset="0"/>
                            </a:rPr>
                            <m:t>𝑏𝑘𝑔𝑑</m:t>
                          </m:r>
                        </m:sub>
                      </m:sSub>
                      <m:r>
                        <a:rPr lang="en-US" b="0" i="1" smtClean="0">
                          <a:latin typeface="Cambria Math" panose="02040503050406030204" pitchFamily="18" charset="0"/>
                        </a:rPr>
                        <m:t>&lt;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6</m:t>
                                  </m:r>
                                  <m:r>
                                    <a:rPr lang="en-US" b="0" i="1" smtClean="0">
                                      <a:latin typeface="Cambria Math" panose="02040503050406030204" pitchFamily="18" charset="0"/>
                                    </a:rPr>
                                    <m:t>𝜎</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𝑔𝑟𝑖𝑑</m:t>
                                      </m:r>
                                    </m:sub>
                                  </m:sSub>
                                </m:e>
                              </m:d>
                            </m:e>
                            <m:sup>
                              <m:r>
                                <a:rPr lang="en-US" b="0" i="1" smtClean="0">
                                  <a:latin typeface="Cambria Math" panose="02040503050406030204" pitchFamily="18" charset="0"/>
                                </a:rPr>
                                <m:t>2</m:t>
                              </m:r>
                            </m:sup>
                          </m:sSup>
                        </m:e>
                      </m:rad>
                      <m:r>
                        <a:rPr lang="en-US" b="0" i="1" smtClean="0">
                          <a:latin typeface="Cambria Math" panose="02040503050406030204" pitchFamily="18" charset="0"/>
                        </a:rPr>
                        <m:t> </m:t>
                      </m:r>
                    </m:oMath>
                  </m:oMathPara>
                </a14:m>
                <a:endParaRPr lang="en-US" dirty="0"/>
              </a:p>
            </p:txBody>
          </p:sp>
        </mc:Choice>
        <mc:Fallback xmlns="">
          <p:sp>
            <p:nvSpPr>
              <p:cNvPr id="6" name="TextBox 5">
                <a:extLst>
                  <a:ext uri="{FF2B5EF4-FFF2-40B4-BE49-F238E27FC236}">
                    <a16:creationId xmlns:a16="http://schemas.microsoft.com/office/drawing/2014/main" id="{FD9C9A08-4B8C-B25B-8EDC-F3A226A9BF69}"/>
                  </a:ext>
                </a:extLst>
              </p:cNvPr>
              <p:cNvSpPr txBox="1">
                <a:spLocks noRot="1" noChangeAspect="1" noMove="1" noResize="1" noEditPoints="1" noAdjustHandles="1" noChangeArrowheads="1" noChangeShapeType="1" noTextEdit="1"/>
              </p:cNvSpPr>
              <p:nvPr/>
            </p:nvSpPr>
            <p:spPr>
              <a:xfrm>
                <a:off x="7521921" y="91348"/>
                <a:ext cx="3247364" cy="563680"/>
              </a:xfrm>
              <a:prstGeom prst="rect">
                <a:avLst/>
              </a:prstGeom>
              <a:blipFill>
                <a:blip r:embed="rId3"/>
                <a:stretch>
                  <a:fillRect b="-217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BA76134F-16FC-45EC-694B-6EAD2F574368}"/>
              </a:ext>
            </a:extLst>
          </p:cNvPr>
          <p:cNvPicPr>
            <a:picLocks noChangeAspect="1"/>
          </p:cNvPicPr>
          <p:nvPr/>
        </p:nvPicPr>
        <p:blipFill>
          <a:blip r:embed="rId4"/>
          <a:stretch>
            <a:fillRect/>
          </a:stretch>
        </p:blipFill>
        <p:spPr>
          <a:xfrm>
            <a:off x="8085992" y="2579810"/>
            <a:ext cx="3733800" cy="2495550"/>
          </a:xfrm>
          <a:prstGeom prst="rect">
            <a:avLst/>
          </a:prstGeom>
        </p:spPr>
      </p:pic>
      <p:sp>
        <p:nvSpPr>
          <p:cNvPr id="9" name="TextBox 8">
            <a:extLst>
              <a:ext uri="{FF2B5EF4-FFF2-40B4-BE49-F238E27FC236}">
                <a16:creationId xmlns:a16="http://schemas.microsoft.com/office/drawing/2014/main" id="{52F0A046-C33D-B541-E34D-3AFC9829C2D5}"/>
              </a:ext>
            </a:extLst>
          </p:cNvPr>
          <p:cNvSpPr txBox="1"/>
          <p:nvPr/>
        </p:nvSpPr>
        <p:spPr>
          <a:xfrm>
            <a:off x="9226061" y="2227385"/>
            <a:ext cx="3446585" cy="369332"/>
          </a:xfrm>
          <a:prstGeom prst="rect">
            <a:avLst/>
          </a:prstGeom>
          <a:noFill/>
        </p:spPr>
        <p:txBody>
          <a:bodyPr wrap="square" rtlCol="0">
            <a:spAutoFit/>
          </a:bodyPr>
          <a:lstStyle/>
          <a:p>
            <a:r>
              <a:rPr lang="en-US" dirty="0"/>
              <a:t>High </a:t>
            </a:r>
            <a:r>
              <a:rPr lang="en-US" dirty="0" err="1"/>
              <a:t>Bkgd</a:t>
            </a:r>
            <a:r>
              <a:rPr lang="en-US" dirty="0"/>
              <a:t>, Low PS</a:t>
            </a:r>
          </a:p>
        </p:txBody>
      </p:sp>
      <p:pic>
        <p:nvPicPr>
          <p:cNvPr id="11" name="Picture 10">
            <a:extLst>
              <a:ext uri="{FF2B5EF4-FFF2-40B4-BE49-F238E27FC236}">
                <a16:creationId xmlns:a16="http://schemas.microsoft.com/office/drawing/2014/main" id="{46F76B43-17A1-138D-1435-4865CE740EBA}"/>
              </a:ext>
            </a:extLst>
          </p:cNvPr>
          <p:cNvPicPr>
            <a:picLocks noChangeAspect="1"/>
          </p:cNvPicPr>
          <p:nvPr/>
        </p:nvPicPr>
        <p:blipFill>
          <a:blip r:embed="rId5"/>
          <a:stretch>
            <a:fillRect/>
          </a:stretch>
        </p:blipFill>
        <p:spPr>
          <a:xfrm>
            <a:off x="4205654" y="2603256"/>
            <a:ext cx="3524418" cy="2355606"/>
          </a:xfrm>
          <a:prstGeom prst="rect">
            <a:avLst/>
          </a:prstGeom>
        </p:spPr>
      </p:pic>
      <p:sp>
        <p:nvSpPr>
          <p:cNvPr id="12" name="TextBox 11">
            <a:extLst>
              <a:ext uri="{FF2B5EF4-FFF2-40B4-BE49-F238E27FC236}">
                <a16:creationId xmlns:a16="http://schemas.microsoft.com/office/drawing/2014/main" id="{E569BCEB-F76B-0378-7DEF-431BF65AF740}"/>
              </a:ext>
            </a:extLst>
          </p:cNvPr>
          <p:cNvSpPr txBox="1"/>
          <p:nvPr/>
        </p:nvSpPr>
        <p:spPr>
          <a:xfrm>
            <a:off x="5029199" y="2321170"/>
            <a:ext cx="3446585" cy="369332"/>
          </a:xfrm>
          <a:prstGeom prst="rect">
            <a:avLst/>
          </a:prstGeom>
          <a:noFill/>
        </p:spPr>
        <p:txBody>
          <a:bodyPr wrap="square" rtlCol="0">
            <a:spAutoFit/>
          </a:bodyPr>
          <a:lstStyle/>
          <a:p>
            <a:r>
              <a:rPr lang="en-US" dirty="0"/>
              <a:t>High PS, Low </a:t>
            </a:r>
            <a:r>
              <a:rPr lang="en-US" dirty="0" err="1"/>
              <a:t>Bkgd</a:t>
            </a:r>
            <a:endParaRPr lang="en-US" dirty="0"/>
          </a:p>
        </p:txBody>
      </p:sp>
      <p:pic>
        <p:nvPicPr>
          <p:cNvPr id="14" name="Picture 13">
            <a:extLst>
              <a:ext uri="{FF2B5EF4-FFF2-40B4-BE49-F238E27FC236}">
                <a16:creationId xmlns:a16="http://schemas.microsoft.com/office/drawing/2014/main" id="{5FF57595-B649-4DB1-2BA6-F05FE0A3CF23}"/>
              </a:ext>
            </a:extLst>
          </p:cNvPr>
          <p:cNvPicPr>
            <a:picLocks noChangeAspect="1"/>
          </p:cNvPicPr>
          <p:nvPr/>
        </p:nvPicPr>
        <p:blipFill>
          <a:blip r:embed="rId6"/>
          <a:stretch>
            <a:fillRect/>
          </a:stretch>
        </p:blipFill>
        <p:spPr>
          <a:xfrm>
            <a:off x="465993" y="2521195"/>
            <a:ext cx="3733800" cy="2495550"/>
          </a:xfrm>
          <a:prstGeom prst="rect">
            <a:avLst/>
          </a:prstGeom>
        </p:spPr>
      </p:pic>
      <p:sp>
        <p:nvSpPr>
          <p:cNvPr id="16" name="TextBox 15">
            <a:extLst>
              <a:ext uri="{FF2B5EF4-FFF2-40B4-BE49-F238E27FC236}">
                <a16:creationId xmlns:a16="http://schemas.microsoft.com/office/drawing/2014/main" id="{5B2E7B23-CD80-63C6-47B3-904169FAD90E}"/>
              </a:ext>
            </a:extLst>
          </p:cNvPr>
          <p:cNvSpPr txBox="1"/>
          <p:nvPr/>
        </p:nvSpPr>
        <p:spPr>
          <a:xfrm>
            <a:off x="1691054" y="2177534"/>
            <a:ext cx="6336322" cy="369332"/>
          </a:xfrm>
          <a:prstGeom prst="rect">
            <a:avLst/>
          </a:prstGeom>
          <a:noFill/>
        </p:spPr>
        <p:txBody>
          <a:bodyPr wrap="square">
            <a:spAutoFit/>
          </a:bodyPr>
          <a:lstStyle/>
          <a:p>
            <a:r>
              <a:rPr lang="en-US" dirty="0"/>
              <a:t>Low PS, Low </a:t>
            </a:r>
            <a:r>
              <a:rPr lang="en-US" dirty="0" err="1"/>
              <a:t>Bkgd</a:t>
            </a:r>
            <a:endParaRPr lang="en-US" dirty="0"/>
          </a:p>
        </p:txBody>
      </p:sp>
      <p:pic>
        <p:nvPicPr>
          <p:cNvPr id="18" name="Picture 17">
            <a:extLst>
              <a:ext uri="{FF2B5EF4-FFF2-40B4-BE49-F238E27FC236}">
                <a16:creationId xmlns:a16="http://schemas.microsoft.com/office/drawing/2014/main" id="{F937D56C-02B8-D460-F1CA-165F245F7C07}"/>
              </a:ext>
            </a:extLst>
          </p:cNvPr>
          <p:cNvPicPr>
            <a:picLocks noChangeAspect="1"/>
          </p:cNvPicPr>
          <p:nvPr/>
        </p:nvPicPr>
        <p:blipFill>
          <a:blip r:embed="rId7"/>
          <a:stretch>
            <a:fillRect/>
          </a:stretch>
        </p:blipFill>
        <p:spPr>
          <a:xfrm>
            <a:off x="1256567" y="5076825"/>
            <a:ext cx="2412756" cy="1637674"/>
          </a:xfrm>
          <a:prstGeom prst="rect">
            <a:avLst/>
          </a:prstGeom>
        </p:spPr>
      </p:pic>
      <p:sp>
        <p:nvSpPr>
          <p:cNvPr id="19" name="TextBox 18">
            <a:extLst>
              <a:ext uri="{FF2B5EF4-FFF2-40B4-BE49-F238E27FC236}">
                <a16:creationId xmlns:a16="http://schemas.microsoft.com/office/drawing/2014/main" id="{EFCC15A9-1019-21FE-D339-0AC1696C96E1}"/>
              </a:ext>
            </a:extLst>
          </p:cNvPr>
          <p:cNvSpPr txBox="1"/>
          <p:nvPr/>
        </p:nvSpPr>
        <p:spPr>
          <a:xfrm>
            <a:off x="3637085" y="5530334"/>
            <a:ext cx="6336322" cy="369332"/>
          </a:xfrm>
          <a:prstGeom prst="rect">
            <a:avLst/>
          </a:prstGeom>
          <a:noFill/>
        </p:spPr>
        <p:txBody>
          <a:bodyPr wrap="square">
            <a:spAutoFit/>
          </a:bodyPr>
          <a:lstStyle/>
          <a:p>
            <a:r>
              <a:rPr lang="en-US" dirty="0"/>
              <a:t>Low PS, No </a:t>
            </a:r>
            <a:r>
              <a:rPr lang="en-US" dirty="0" err="1"/>
              <a:t>Bkgd</a:t>
            </a:r>
            <a:endParaRPr lang="en-US" dirty="0"/>
          </a:p>
        </p:txBody>
      </p:sp>
    </p:spTree>
    <p:extLst>
      <p:ext uri="{BB962C8B-B14F-4D97-AF65-F5344CB8AC3E}">
        <p14:creationId xmlns:p14="http://schemas.microsoft.com/office/powerpoint/2010/main" val="3349867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F64B7C-3385-16E7-C25D-DB00619F049C}"/>
              </a:ext>
            </a:extLst>
          </p:cNvPr>
          <p:cNvPicPr>
            <a:picLocks noChangeAspect="1"/>
          </p:cNvPicPr>
          <p:nvPr/>
        </p:nvPicPr>
        <p:blipFill>
          <a:blip r:embed="rId2"/>
          <a:stretch>
            <a:fillRect/>
          </a:stretch>
        </p:blipFill>
        <p:spPr>
          <a:xfrm>
            <a:off x="191611" y="1641640"/>
            <a:ext cx="3789655" cy="2671280"/>
          </a:xfrm>
          <a:prstGeom prst="rect">
            <a:avLst/>
          </a:prstGeom>
        </p:spPr>
      </p:pic>
      <p:pic>
        <p:nvPicPr>
          <p:cNvPr id="7" name="Picture 6">
            <a:extLst>
              <a:ext uri="{FF2B5EF4-FFF2-40B4-BE49-F238E27FC236}">
                <a16:creationId xmlns:a16="http://schemas.microsoft.com/office/drawing/2014/main" id="{8B91C766-FB48-90C2-7B5E-FE3C070E6DC4}"/>
              </a:ext>
            </a:extLst>
          </p:cNvPr>
          <p:cNvPicPr>
            <a:picLocks noChangeAspect="1"/>
          </p:cNvPicPr>
          <p:nvPr/>
        </p:nvPicPr>
        <p:blipFill>
          <a:blip r:embed="rId3"/>
          <a:stretch>
            <a:fillRect/>
          </a:stretch>
        </p:blipFill>
        <p:spPr>
          <a:xfrm>
            <a:off x="4235269" y="1305622"/>
            <a:ext cx="5850561" cy="3007298"/>
          </a:xfrm>
          <a:prstGeom prst="rect">
            <a:avLst/>
          </a:prstGeom>
        </p:spPr>
      </p:pic>
    </p:spTree>
    <p:extLst>
      <p:ext uri="{BB962C8B-B14F-4D97-AF65-F5344CB8AC3E}">
        <p14:creationId xmlns:p14="http://schemas.microsoft.com/office/powerpoint/2010/main" val="3870943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8EF6531-B5BE-9923-3F3C-355FC41742AC}"/>
              </a:ext>
            </a:extLst>
          </p:cNvPr>
          <p:cNvPicPr>
            <a:picLocks noChangeAspect="1"/>
          </p:cNvPicPr>
          <p:nvPr/>
        </p:nvPicPr>
        <p:blipFill>
          <a:blip r:embed="rId2"/>
          <a:stretch>
            <a:fillRect/>
          </a:stretch>
        </p:blipFill>
        <p:spPr>
          <a:xfrm>
            <a:off x="5913120" y="1974396"/>
            <a:ext cx="3657600" cy="2647950"/>
          </a:xfrm>
          <a:prstGeom prst="rect">
            <a:avLst/>
          </a:prstGeom>
        </p:spPr>
      </p:pic>
      <p:pic>
        <p:nvPicPr>
          <p:cNvPr id="13" name="Imagen 12">
            <a:extLst>
              <a:ext uri="{FF2B5EF4-FFF2-40B4-BE49-F238E27FC236}">
                <a16:creationId xmlns:a16="http://schemas.microsoft.com/office/drawing/2014/main" id="{0F92BE28-FD7F-5FD9-861D-B9540AB5B8B7}"/>
              </a:ext>
            </a:extLst>
          </p:cNvPr>
          <p:cNvPicPr>
            <a:picLocks noChangeAspect="1"/>
          </p:cNvPicPr>
          <p:nvPr/>
        </p:nvPicPr>
        <p:blipFill>
          <a:blip r:embed="rId3"/>
          <a:stretch>
            <a:fillRect/>
          </a:stretch>
        </p:blipFill>
        <p:spPr>
          <a:xfrm>
            <a:off x="2301461" y="1974396"/>
            <a:ext cx="3657600" cy="2647950"/>
          </a:xfrm>
          <a:prstGeom prst="rect">
            <a:avLst/>
          </a:prstGeom>
        </p:spPr>
      </p:pic>
    </p:spTree>
    <p:extLst>
      <p:ext uri="{BB962C8B-B14F-4D97-AF65-F5344CB8AC3E}">
        <p14:creationId xmlns:p14="http://schemas.microsoft.com/office/powerpoint/2010/main" val="1964442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DD0BC9-5090-F410-5077-FCC8242EF1BE}"/>
              </a:ext>
            </a:extLst>
          </p:cNvPr>
          <p:cNvPicPr>
            <a:picLocks noChangeAspect="1"/>
          </p:cNvPicPr>
          <p:nvPr/>
        </p:nvPicPr>
        <p:blipFill>
          <a:blip r:embed="rId2"/>
          <a:stretch>
            <a:fillRect/>
          </a:stretch>
        </p:blipFill>
        <p:spPr>
          <a:xfrm>
            <a:off x="2095817" y="2068449"/>
            <a:ext cx="3629025" cy="2647950"/>
          </a:xfrm>
          <a:prstGeom prst="rect">
            <a:avLst/>
          </a:prstGeom>
        </p:spPr>
      </p:pic>
      <p:pic>
        <p:nvPicPr>
          <p:cNvPr id="13" name="Picture 12">
            <a:extLst>
              <a:ext uri="{FF2B5EF4-FFF2-40B4-BE49-F238E27FC236}">
                <a16:creationId xmlns:a16="http://schemas.microsoft.com/office/drawing/2014/main" id="{D5E28EB6-5C51-56F4-99C4-0E4BB24605A6}"/>
              </a:ext>
            </a:extLst>
          </p:cNvPr>
          <p:cNvPicPr>
            <a:picLocks noChangeAspect="1"/>
          </p:cNvPicPr>
          <p:nvPr/>
        </p:nvPicPr>
        <p:blipFill>
          <a:blip r:embed="rId3"/>
          <a:stretch>
            <a:fillRect/>
          </a:stretch>
        </p:blipFill>
        <p:spPr>
          <a:xfrm>
            <a:off x="5680519" y="2077593"/>
            <a:ext cx="3629025" cy="2647950"/>
          </a:xfrm>
          <a:prstGeom prst="rect">
            <a:avLst/>
          </a:prstGeom>
        </p:spPr>
      </p:pic>
    </p:spTree>
    <p:extLst>
      <p:ext uri="{BB962C8B-B14F-4D97-AF65-F5344CB8AC3E}">
        <p14:creationId xmlns:p14="http://schemas.microsoft.com/office/powerpoint/2010/main" val="1140776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06A2C1-9EF6-9672-6F61-01D66DBC0B13}"/>
              </a:ext>
            </a:extLst>
          </p:cNvPr>
          <p:cNvPicPr>
            <a:picLocks noChangeAspect="1"/>
          </p:cNvPicPr>
          <p:nvPr/>
        </p:nvPicPr>
        <p:blipFill>
          <a:blip r:embed="rId2"/>
          <a:stretch>
            <a:fillRect/>
          </a:stretch>
        </p:blipFill>
        <p:spPr>
          <a:xfrm>
            <a:off x="1102042" y="2103120"/>
            <a:ext cx="3495675" cy="2514600"/>
          </a:xfrm>
          <a:prstGeom prst="rect">
            <a:avLst/>
          </a:prstGeom>
        </p:spPr>
      </p:pic>
      <p:pic>
        <p:nvPicPr>
          <p:cNvPr id="7" name="Picture 6">
            <a:extLst>
              <a:ext uri="{FF2B5EF4-FFF2-40B4-BE49-F238E27FC236}">
                <a16:creationId xmlns:a16="http://schemas.microsoft.com/office/drawing/2014/main" id="{96177F91-F5BB-D94D-BFB2-C9E4BEECE54D}"/>
              </a:ext>
            </a:extLst>
          </p:cNvPr>
          <p:cNvPicPr>
            <a:picLocks noChangeAspect="1"/>
          </p:cNvPicPr>
          <p:nvPr/>
        </p:nvPicPr>
        <p:blipFill>
          <a:blip r:embed="rId3"/>
          <a:stretch>
            <a:fillRect/>
          </a:stretch>
        </p:blipFill>
        <p:spPr>
          <a:xfrm>
            <a:off x="4647247" y="2125980"/>
            <a:ext cx="3552825" cy="2514600"/>
          </a:xfrm>
          <a:prstGeom prst="rect">
            <a:avLst/>
          </a:prstGeom>
        </p:spPr>
      </p:pic>
    </p:spTree>
    <p:extLst>
      <p:ext uri="{BB962C8B-B14F-4D97-AF65-F5344CB8AC3E}">
        <p14:creationId xmlns:p14="http://schemas.microsoft.com/office/powerpoint/2010/main" val="4254325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ECB3C8-A6FC-9638-33E2-5C4902DB2705}"/>
              </a:ext>
            </a:extLst>
          </p:cNvPr>
          <p:cNvPicPr>
            <a:picLocks noChangeAspect="1"/>
          </p:cNvPicPr>
          <p:nvPr/>
        </p:nvPicPr>
        <p:blipFill>
          <a:blip r:embed="rId2"/>
          <a:stretch>
            <a:fillRect/>
          </a:stretch>
        </p:blipFill>
        <p:spPr>
          <a:xfrm>
            <a:off x="6153150" y="2181225"/>
            <a:ext cx="3562350" cy="2647950"/>
          </a:xfrm>
          <a:prstGeom prst="rect">
            <a:avLst/>
          </a:prstGeom>
        </p:spPr>
      </p:pic>
      <p:pic>
        <p:nvPicPr>
          <p:cNvPr id="7" name="Picture 6">
            <a:extLst>
              <a:ext uri="{FF2B5EF4-FFF2-40B4-BE49-F238E27FC236}">
                <a16:creationId xmlns:a16="http://schemas.microsoft.com/office/drawing/2014/main" id="{634421CB-4BD1-4942-CE94-F36D1DB8DDB6}"/>
              </a:ext>
            </a:extLst>
          </p:cNvPr>
          <p:cNvPicPr>
            <a:picLocks noChangeAspect="1"/>
          </p:cNvPicPr>
          <p:nvPr/>
        </p:nvPicPr>
        <p:blipFill>
          <a:blip r:embed="rId3"/>
          <a:stretch>
            <a:fillRect/>
          </a:stretch>
        </p:blipFill>
        <p:spPr>
          <a:xfrm>
            <a:off x="2581275" y="2190750"/>
            <a:ext cx="3562350" cy="2647950"/>
          </a:xfrm>
          <a:prstGeom prst="rect">
            <a:avLst/>
          </a:prstGeom>
        </p:spPr>
      </p:pic>
    </p:spTree>
    <p:extLst>
      <p:ext uri="{BB962C8B-B14F-4D97-AF65-F5344CB8AC3E}">
        <p14:creationId xmlns:p14="http://schemas.microsoft.com/office/powerpoint/2010/main" val="2021732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209D12-BE84-47F3-EB99-38A4A4AF88D3}"/>
              </a:ext>
            </a:extLst>
          </p:cNvPr>
          <p:cNvPicPr>
            <a:picLocks noChangeAspect="1"/>
          </p:cNvPicPr>
          <p:nvPr/>
        </p:nvPicPr>
        <p:blipFill>
          <a:blip r:embed="rId2"/>
          <a:stretch>
            <a:fillRect/>
          </a:stretch>
        </p:blipFill>
        <p:spPr>
          <a:xfrm>
            <a:off x="3048000" y="1143000"/>
            <a:ext cx="6096000" cy="4572000"/>
          </a:xfrm>
          <a:prstGeom prst="rect">
            <a:avLst/>
          </a:prstGeom>
        </p:spPr>
      </p:pic>
      <p:sp>
        <p:nvSpPr>
          <p:cNvPr id="6" name="TextBox 5">
            <a:extLst>
              <a:ext uri="{FF2B5EF4-FFF2-40B4-BE49-F238E27FC236}">
                <a16:creationId xmlns:a16="http://schemas.microsoft.com/office/drawing/2014/main" id="{92467E49-CD7A-E453-FDF3-870FE78D9C88}"/>
              </a:ext>
            </a:extLst>
          </p:cNvPr>
          <p:cNvSpPr txBox="1"/>
          <p:nvPr/>
        </p:nvSpPr>
        <p:spPr>
          <a:xfrm>
            <a:off x="194553" y="204281"/>
            <a:ext cx="3891064" cy="646331"/>
          </a:xfrm>
          <a:prstGeom prst="rect">
            <a:avLst/>
          </a:prstGeom>
          <a:noFill/>
        </p:spPr>
        <p:txBody>
          <a:bodyPr wrap="square" rtlCol="0">
            <a:spAutoFit/>
          </a:bodyPr>
          <a:lstStyle/>
          <a:p>
            <a:r>
              <a:rPr lang="en-US" dirty="0"/>
              <a:t>Made using generate_patches.py for the entire map</a:t>
            </a:r>
          </a:p>
        </p:txBody>
      </p:sp>
    </p:spTree>
    <p:extLst>
      <p:ext uri="{BB962C8B-B14F-4D97-AF65-F5344CB8AC3E}">
        <p14:creationId xmlns:p14="http://schemas.microsoft.com/office/powerpoint/2010/main" val="3970366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022337-7BB1-5655-C59E-C4A6A68D3509}"/>
              </a:ext>
            </a:extLst>
          </p:cNvPr>
          <p:cNvPicPr>
            <a:picLocks noChangeAspect="1"/>
          </p:cNvPicPr>
          <p:nvPr/>
        </p:nvPicPr>
        <p:blipFill>
          <a:blip r:embed="rId2"/>
          <a:stretch>
            <a:fillRect/>
          </a:stretch>
        </p:blipFill>
        <p:spPr>
          <a:xfrm>
            <a:off x="3048000" y="1143000"/>
            <a:ext cx="6096000" cy="4572000"/>
          </a:xfrm>
          <a:prstGeom prst="rect">
            <a:avLst/>
          </a:prstGeom>
        </p:spPr>
      </p:pic>
      <p:sp>
        <p:nvSpPr>
          <p:cNvPr id="6" name="TextBox 5">
            <a:extLst>
              <a:ext uri="{FF2B5EF4-FFF2-40B4-BE49-F238E27FC236}">
                <a16:creationId xmlns:a16="http://schemas.microsoft.com/office/drawing/2014/main" id="{CEE9FF77-E7BB-9701-0230-4EC5CDC23D6A}"/>
              </a:ext>
            </a:extLst>
          </p:cNvPr>
          <p:cNvSpPr txBox="1"/>
          <p:nvPr/>
        </p:nvSpPr>
        <p:spPr>
          <a:xfrm>
            <a:off x="194553" y="204281"/>
            <a:ext cx="3891064" cy="1200329"/>
          </a:xfrm>
          <a:prstGeom prst="rect">
            <a:avLst/>
          </a:prstGeom>
          <a:noFill/>
        </p:spPr>
        <p:txBody>
          <a:bodyPr wrap="square" rtlCol="0">
            <a:spAutoFit/>
          </a:bodyPr>
          <a:lstStyle/>
          <a:p>
            <a:r>
              <a:rPr lang="en-US" dirty="0"/>
              <a:t>Made using generate_patches.py for background and generate_patches_ps.py for the point source map</a:t>
            </a:r>
          </a:p>
        </p:txBody>
      </p:sp>
    </p:spTree>
    <p:extLst>
      <p:ext uri="{BB962C8B-B14F-4D97-AF65-F5344CB8AC3E}">
        <p14:creationId xmlns:p14="http://schemas.microsoft.com/office/powerpoint/2010/main" val="496449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401808AA-5023-1088-237F-B6C9C4098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4339" y="2181732"/>
            <a:ext cx="344805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F96B282-837B-3EBA-E2F8-46891B32A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629" y="2068242"/>
            <a:ext cx="3514725"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960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07A6D4-F32D-9220-83C0-36CA31EBB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0629" y="2165520"/>
            <a:ext cx="351472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D020C36-664E-ADFF-F55D-A8290C8D2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078" y="2199262"/>
            <a:ext cx="34480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512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538666-9BEC-4885-C9E4-73A799D375D6}"/>
              </a:ext>
            </a:extLst>
          </p:cNvPr>
          <p:cNvSpPr txBox="1"/>
          <p:nvPr/>
        </p:nvSpPr>
        <p:spPr>
          <a:xfrm>
            <a:off x="61708" y="72928"/>
            <a:ext cx="9256196" cy="646331"/>
          </a:xfrm>
          <a:prstGeom prst="rect">
            <a:avLst/>
          </a:prstGeom>
          <a:noFill/>
        </p:spPr>
        <p:txBody>
          <a:bodyPr wrap="square" rtlCol="0">
            <a:spAutoFit/>
          </a:bodyPr>
          <a:lstStyle/>
          <a:p>
            <a:r>
              <a:rPr lang="en-US" dirty="0"/>
              <a:t>Point sources seem to not be clearly seen by histograms, because the wavelet-based finder is doing a better job at detection than the histograms for bright sources</a:t>
            </a:r>
          </a:p>
        </p:txBody>
      </p:sp>
      <p:pic>
        <p:nvPicPr>
          <p:cNvPr id="5" name="Picture 2">
            <a:extLst>
              <a:ext uri="{FF2B5EF4-FFF2-40B4-BE49-F238E27FC236}">
                <a16:creationId xmlns:a16="http://schemas.microsoft.com/office/drawing/2014/main" id="{7597FDD4-3217-454D-19B3-E01B3BEC8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586" y="2163494"/>
            <a:ext cx="34290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302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1261</Words>
  <Application>Microsoft Office PowerPoint</Application>
  <PresentationFormat>Widescreen</PresentationFormat>
  <Paragraphs>158</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Cambria Math</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Simple Estimation of PS Photon Counts</vt:lpstr>
      <vt:lpstr>A More Extreme Case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Ramirez</dc:creator>
  <cp:lastModifiedBy>Edward Ramirez</cp:lastModifiedBy>
  <cp:revision>1</cp:revision>
  <dcterms:created xsi:type="dcterms:W3CDTF">2024-05-17T12:34:10Z</dcterms:created>
  <dcterms:modified xsi:type="dcterms:W3CDTF">2024-05-17T12:39:00Z</dcterms:modified>
</cp:coreProperties>
</file>